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sldIdLst>
    <p:sldId id="256" r:id="rId5"/>
    <p:sldId id="266" r:id="rId6"/>
    <p:sldId id="280" r:id="rId7"/>
    <p:sldId id="432" r:id="rId8"/>
    <p:sldId id="289" r:id="rId9"/>
    <p:sldId id="369" r:id="rId10"/>
    <p:sldId id="368" r:id="rId11"/>
    <p:sldId id="430" r:id="rId12"/>
    <p:sldId id="434" r:id="rId13"/>
    <p:sldId id="370" r:id="rId14"/>
    <p:sldId id="431" r:id="rId15"/>
    <p:sldId id="283" r:id="rId16"/>
    <p:sldId id="288" r:id="rId17"/>
    <p:sldId id="292" r:id="rId18"/>
    <p:sldId id="293" r:id="rId19"/>
    <p:sldId id="433" r:id="rId20"/>
    <p:sldId id="276" r:id="rId21"/>
    <p:sldId id="277" r:id="rId22"/>
    <p:sldId id="278" r:id="rId23"/>
    <p:sldId id="268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onas Niemi" initials="JN" lastIdx="6" clrIdx="0">
    <p:extLst>
      <p:ext uri="{19B8F6BF-5375-455C-9EA6-DF929625EA0E}">
        <p15:presenceInfo xmlns:p15="http://schemas.microsoft.com/office/powerpoint/2012/main" userId="S::joonas.niemi@likes.fi::495e703a-1f29-472e-9b4e-ed5f3e735d28" providerId="AD"/>
      </p:ext>
    </p:extLst>
  </p:cmAuthor>
  <p:cmAuthor id="2" name="sanna.ojajarvi" initials="sa" lastIdx="1" clrIdx="1">
    <p:extLst>
      <p:ext uri="{19B8F6BF-5375-455C-9EA6-DF929625EA0E}">
        <p15:presenceInfo xmlns:p15="http://schemas.microsoft.com/office/powerpoint/2012/main" userId="S::sanna.ojajarvi_poljin.fi#ext#@exercicio.onmicrosoft.com::e0a550f5-40b1-443b-bdc2-0848c2a0880b" providerId="AD"/>
      </p:ext>
    </p:extLst>
  </p:cmAuthor>
  <p:cmAuthor id="3" name="Hanna Vehviläinen" initials="HV" lastIdx="8" clrIdx="2">
    <p:extLst>
      <p:ext uri="{19B8F6BF-5375-455C-9EA6-DF929625EA0E}">
        <p15:presenceInfo xmlns:p15="http://schemas.microsoft.com/office/powerpoint/2012/main" userId="S::hanna.vehvilainen@likes.fi::95da0ea8-4df9-4132-a1b6-ed0d3bf644a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E4A2DE-B096-4631-A11E-99F2E1EFE81E}" v="241" dt="2021-05-24T07:11:36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86" autoAdjust="0"/>
  </p:normalViewPr>
  <p:slideViewPr>
    <p:cSldViewPr snapToGrid="0">
      <p:cViewPr varScale="1">
        <p:scale>
          <a:sx n="130" d="100"/>
          <a:sy n="130" d="100"/>
        </p:scale>
        <p:origin x="1074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fs01.likes.jyu.fi\homes\jouni.kallio\OMAT\LK\Active%20commute\Koulumatkavahingot_2007-2016%20-%20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fs01.likes.jyu.fi\homes\joonas.niemi\My%20Documents\LIKES\Fiksusti%20kouluun%20-ohjelma\Toimenpiteet\Tutkimus_kehity\Kulkutapakyselyt\Helmi%2020201\2021_Kulkutapapilotti-kysely%20tuloksia_lisa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fs01.likes.jyu.fi\homes\joonas.niemi\My%20Documents\LIKES\Fiksusti%20kouluun%20-ohjelma\Toimenpiteet\Tutkimus_kehity\Kulkutapakyselyt\Helmi%2020201\2021_Kulkutapapilotti-kysely%20tuloksia_lisat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fs01.likes.jyu.fi\homes\joonas.niemi\My%20Documents\LIKES\Fiksusti%20kouluun%20-ohjelma\Toimenpiteet\Tutkimus_kehity\Kulkutapakyselyt\Helmi%2020201\2021_Kulkutapapilotti-kysely%20tuloksia_lisat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fs01.likes.jyu.fi\homes\joonas.niemi\My%20Documents\LIKES\Fiksusti%20kouluun%20-ohjelma\Toimenpiteet\Tutkimus_kehity\Kulkutapakyselyt\Copy%20of%20Copy%20of%20S2020_Kulkutapapilotti-kysely%20tuloksi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FI" sz="1400" dirty="0"/>
              <a:t>Koulumatkojen</a:t>
            </a:r>
            <a:r>
              <a:rPr lang="en-FI" sz="1400" baseline="0" dirty="0"/>
              <a:t> turvallisuus</a:t>
            </a:r>
            <a:endParaRPr lang="fi-FI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Koulumatkavahingot!$C$59</c:f>
              <c:strCache>
                <c:ptCount val="1"/>
                <c:pt idx="0">
                  <c:v>Jalankulkija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Koulumatkavahingot!$B$60:$B$70</c:f>
              <c:numCache>
                <c:formatCode>General</c:formatCode>
                <c:ptCount val="11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</c:numCache>
            </c:numRef>
          </c:cat>
          <c:val>
            <c:numRef>
              <c:f>Koulumatkavahingot!$C$60:$C$70</c:f>
              <c:numCache>
                <c:formatCode>#,##0</c:formatCode>
                <c:ptCount val="11"/>
                <c:pt idx="0">
                  <c:v>0.2</c:v>
                </c:pt>
                <c:pt idx="1">
                  <c:v>1.1000000000000001</c:v>
                </c:pt>
                <c:pt idx="2">
                  <c:v>1.4</c:v>
                </c:pt>
                <c:pt idx="3">
                  <c:v>1.7</c:v>
                </c:pt>
                <c:pt idx="4">
                  <c:v>1.6</c:v>
                </c:pt>
                <c:pt idx="5">
                  <c:v>2.2000000000000002</c:v>
                </c:pt>
                <c:pt idx="6">
                  <c:v>1.2</c:v>
                </c:pt>
                <c:pt idx="7">
                  <c:v>2.2999999999999998</c:v>
                </c:pt>
                <c:pt idx="8">
                  <c:v>3.3</c:v>
                </c:pt>
                <c:pt idx="9">
                  <c:v>3.3</c:v>
                </c:pt>
                <c:pt idx="10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40-4027-B7E0-AC524333585E}"/>
            </c:ext>
          </c:extLst>
        </c:ser>
        <c:ser>
          <c:idx val="2"/>
          <c:order val="1"/>
          <c:tx>
            <c:strRef>
              <c:f>Koulumatkavahingot!$D$59</c:f>
              <c:strCache>
                <c:ptCount val="1"/>
                <c:pt idx="0">
                  <c:v>Polkupyörä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Koulumatkavahingot!$B$60:$B$70</c:f>
              <c:numCache>
                <c:formatCode>General</c:formatCode>
                <c:ptCount val="11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</c:numCache>
            </c:numRef>
          </c:cat>
          <c:val>
            <c:numRef>
              <c:f>Koulumatkavahingot!$D$60:$D$70</c:f>
              <c:numCache>
                <c:formatCode>#,##0</c:formatCode>
                <c:ptCount val="11"/>
                <c:pt idx="0">
                  <c:v>0.2</c:v>
                </c:pt>
                <c:pt idx="1">
                  <c:v>0.4</c:v>
                </c:pt>
                <c:pt idx="2">
                  <c:v>1.5</c:v>
                </c:pt>
                <c:pt idx="3">
                  <c:v>2.6</c:v>
                </c:pt>
                <c:pt idx="4">
                  <c:v>3.9</c:v>
                </c:pt>
                <c:pt idx="5">
                  <c:v>3.2</c:v>
                </c:pt>
                <c:pt idx="6">
                  <c:v>4.3</c:v>
                </c:pt>
                <c:pt idx="7">
                  <c:v>6</c:v>
                </c:pt>
                <c:pt idx="8">
                  <c:v>7.2</c:v>
                </c:pt>
                <c:pt idx="9">
                  <c:v>5.0999999999999996</c:v>
                </c:pt>
                <c:pt idx="10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40-4027-B7E0-AC524333585E}"/>
            </c:ext>
          </c:extLst>
        </c:ser>
        <c:ser>
          <c:idx val="3"/>
          <c:order val="2"/>
          <c:tx>
            <c:strRef>
              <c:f>Koulumatkavahingot!$E$59</c:f>
              <c:strCache>
                <c:ptCount val="1"/>
                <c:pt idx="0">
                  <c:v>Moottoripyörä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Koulumatkavahingot!$B$60:$B$70</c:f>
              <c:numCache>
                <c:formatCode>General</c:formatCode>
                <c:ptCount val="11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</c:numCache>
              <c:extLst xmlns:c15="http://schemas.microsoft.com/office/drawing/2012/chart"/>
            </c:numRef>
          </c:cat>
          <c:val>
            <c:numRef>
              <c:f>Koulumatkavahingot!$E$60:$E$70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0.1</c:v>
                </c:pt>
                <c:pt idx="8">
                  <c:v>0.2</c:v>
                </c:pt>
                <c:pt idx="9">
                  <c:v>2.8</c:v>
                </c:pt>
                <c:pt idx="10">
                  <c:v>17.3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9E40-4027-B7E0-AC524333585E}"/>
            </c:ext>
          </c:extLst>
        </c:ser>
        <c:ser>
          <c:idx val="4"/>
          <c:order val="3"/>
          <c:tx>
            <c:strRef>
              <c:f>Koulumatkavahingot!$F$59</c:f>
              <c:strCache>
                <c:ptCount val="1"/>
                <c:pt idx="0">
                  <c:v>Mopo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Koulumatkavahingot!$B$60:$B$70</c:f>
              <c:numCache>
                <c:formatCode>General</c:formatCode>
                <c:ptCount val="11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</c:numCache>
            </c:numRef>
          </c:cat>
          <c:val>
            <c:numRef>
              <c:f>Koulumatkavahingot!$F$60:$F$70</c:f>
              <c:numCache>
                <c:formatCode>#,##0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0.2</c:v>
                </c:pt>
                <c:pt idx="6">
                  <c:v>0.2</c:v>
                </c:pt>
                <c:pt idx="7">
                  <c:v>1.1000000000000001</c:v>
                </c:pt>
                <c:pt idx="8">
                  <c:v>2.1</c:v>
                </c:pt>
                <c:pt idx="9">
                  <c:v>106</c:v>
                </c:pt>
                <c:pt idx="10">
                  <c:v>114.4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40-4027-B7E0-AC524333585E}"/>
            </c:ext>
          </c:extLst>
        </c:ser>
        <c:ser>
          <c:idx val="5"/>
          <c:order val="4"/>
          <c:tx>
            <c:strRef>
              <c:f>Koulumatkavahingot!$G$59</c:f>
              <c:strCache>
                <c:ptCount val="1"/>
                <c:pt idx="0">
                  <c:v>Henkilö- tai pakettiauto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Koulumatkavahingot!$B$60:$B$70</c:f>
              <c:numCache>
                <c:formatCode>General</c:formatCode>
                <c:ptCount val="11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</c:numCache>
              <c:extLst xmlns:c15="http://schemas.microsoft.com/office/drawing/2012/chart"/>
            </c:numRef>
          </c:cat>
          <c:val>
            <c:numRef>
              <c:f>Koulumatkavahingot!$G$60:$G$70</c:f>
              <c:numCache>
                <c:formatCode>#,##0</c:formatCode>
                <c:ptCount val="11"/>
                <c:pt idx="0">
                  <c:v>1</c:v>
                </c:pt>
                <c:pt idx="1">
                  <c:v>2.5</c:v>
                </c:pt>
                <c:pt idx="2">
                  <c:v>2.4</c:v>
                </c:pt>
                <c:pt idx="3">
                  <c:v>3.3</c:v>
                </c:pt>
                <c:pt idx="4">
                  <c:v>2.8</c:v>
                </c:pt>
                <c:pt idx="5">
                  <c:v>2.6</c:v>
                </c:pt>
                <c:pt idx="6">
                  <c:v>3</c:v>
                </c:pt>
                <c:pt idx="7">
                  <c:v>2.5</c:v>
                </c:pt>
                <c:pt idx="8">
                  <c:v>4.4000000000000004</c:v>
                </c:pt>
                <c:pt idx="9">
                  <c:v>8.1999999999999993</c:v>
                </c:pt>
                <c:pt idx="10">
                  <c:v>15.2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9E40-4027-B7E0-AC524333585E}"/>
            </c:ext>
          </c:extLst>
        </c:ser>
        <c:ser>
          <c:idx val="6"/>
          <c:order val="5"/>
          <c:tx>
            <c:strRef>
              <c:f>Koulumatkavahingot!$H$59</c:f>
              <c:strCache>
                <c:ptCount val="1"/>
                <c:pt idx="0">
                  <c:v>Linja-auto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Koulumatkavahingot!$B$60:$B$70</c:f>
              <c:numCache>
                <c:formatCode>General</c:formatCode>
                <c:ptCount val="11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</c:numCache>
              <c:extLst xmlns:c15="http://schemas.microsoft.com/office/drawing/2012/chart"/>
            </c:numRef>
          </c:cat>
          <c:val>
            <c:numRef>
              <c:f>Koulumatkavahingot!$H$60:$H$70</c:f>
              <c:numCache>
                <c:formatCode>#,##0</c:formatCode>
                <c:ptCount val="11"/>
                <c:pt idx="0">
                  <c:v>0</c:v>
                </c:pt>
                <c:pt idx="1">
                  <c:v>0.7</c:v>
                </c:pt>
                <c:pt idx="2">
                  <c:v>0.8</c:v>
                </c:pt>
                <c:pt idx="3">
                  <c:v>1</c:v>
                </c:pt>
                <c:pt idx="4">
                  <c:v>0.7</c:v>
                </c:pt>
                <c:pt idx="5">
                  <c:v>1.5</c:v>
                </c:pt>
                <c:pt idx="6">
                  <c:v>1.4</c:v>
                </c:pt>
                <c:pt idx="7">
                  <c:v>2.1</c:v>
                </c:pt>
                <c:pt idx="8">
                  <c:v>1.8</c:v>
                </c:pt>
                <c:pt idx="9">
                  <c:v>1.7</c:v>
                </c:pt>
                <c:pt idx="10">
                  <c:v>1.4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9E40-4027-B7E0-AC5243335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9572832"/>
        <c:axId val="449577424"/>
        <c:extLst>
          <c:ext xmlns:c15="http://schemas.microsoft.com/office/drawing/2012/chart" uri="{02D57815-91ED-43cb-92C2-25804820EDAC}">
            <c15:filteredLineSeries>
              <c15:ser>
                <c:idx val="7"/>
                <c:order val="6"/>
                <c:tx>
                  <c:strRef>
                    <c:extLst>
                      <c:ext uri="{02D57815-91ED-43cb-92C2-25804820EDAC}">
                        <c15:formulaRef>
                          <c15:sqref>Koulumatkavahingot!$I$59</c15:sqref>
                        </c15:formulaRef>
                      </c:ext>
                    </c:extLst>
                    <c:strCache>
                      <c:ptCount val="1"/>
                      <c:pt idx="0">
                        <c:v>Henkilö-, paketti- tai linja-auto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Koulumatkavahingot!$B$60:$B$70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</c:v>
                      </c:pt>
                      <c:pt idx="1">
                        <c:v>7</c:v>
                      </c:pt>
                      <c:pt idx="2">
                        <c:v>8</c:v>
                      </c:pt>
                      <c:pt idx="3">
                        <c:v>9</c:v>
                      </c:pt>
                      <c:pt idx="4">
                        <c:v>10</c:v>
                      </c:pt>
                      <c:pt idx="5">
                        <c:v>11</c:v>
                      </c:pt>
                      <c:pt idx="6">
                        <c:v>12</c:v>
                      </c:pt>
                      <c:pt idx="7">
                        <c:v>13</c:v>
                      </c:pt>
                      <c:pt idx="8">
                        <c:v>14</c:v>
                      </c:pt>
                      <c:pt idx="9">
                        <c:v>15</c:v>
                      </c:pt>
                      <c:pt idx="10">
                        <c:v>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Koulumatkavahingot!$I$60:$I$70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1</c:v>
                      </c:pt>
                      <c:pt idx="1">
                        <c:v>3.2</c:v>
                      </c:pt>
                      <c:pt idx="2">
                        <c:v>3.2</c:v>
                      </c:pt>
                      <c:pt idx="3">
                        <c:v>4.3</c:v>
                      </c:pt>
                      <c:pt idx="4">
                        <c:v>3.5</c:v>
                      </c:pt>
                      <c:pt idx="5">
                        <c:v>4.0999999999999996</c:v>
                      </c:pt>
                      <c:pt idx="6">
                        <c:v>4.4000000000000004</c:v>
                      </c:pt>
                      <c:pt idx="7">
                        <c:v>4.5999999999999996</c:v>
                      </c:pt>
                      <c:pt idx="8">
                        <c:v>6.2</c:v>
                      </c:pt>
                      <c:pt idx="9">
                        <c:v>9.9</c:v>
                      </c:pt>
                      <c:pt idx="10">
                        <c:v>16.600000000000001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9E40-4027-B7E0-AC524333585E}"/>
                  </c:ext>
                </c:extLst>
              </c15:ser>
            </c15:filteredLineSeries>
          </c:ext>
        </c:extLst>
      </c:lineChart>
      <c:catAx>
        <c:axId val="44957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9577424"/>
        <c:crosses val="autoZero"/>
        <c:auto val="1"/>
        <c:lblAlgn val="ctr"/>
        <c:lblOffset val="100"/>
        <c:noMultiLvlLbl val="0"/>
      </c:catAx>
      <c:valAx>
        <c:axId val="44957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957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i-FI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FI" err="1"/>
              <a:t>Kävely</a:t>
            </a:r>
            <a:r>
              <a:rPr lang="en-FI"/>
              <a:t> </a:t>
            </a:r>
            <a:r>
              <a:rPr lang="en-FI" err="1"/>
              <a:t>ja</a:t>
            </a:r>
            <a:r>
              <a:rPr lang="en-FI"/>
              <a:t> </a:t>
            </a:r>
            <a:r>
              <a:rPr lang="en-FI" err="1"/>
              <a:t>pyöräily</a:t>
            </a:r>
            <a:r>
              <a:rPr lang="en-FI"/>
              <a:t> </a:t>
            </a:r>
            <a:r>
              <a:rPr lang="en-FI" err="1"/>
              <a:t>koulumatkoilla</a:t>
            </a:r>
            <a:r>
              <a:rPr lang="en-FI"/>
              <a:t>, </a:t>
            </a:r>
            <a:r>
              <a:rPr lang="en-FI" err="1"/>
              <a:t>syyskuu</a:t>
            </a:r>
            <a:r>
              <a:rPr lang="en-FI" baseline="0"/>
              <a:t> 2020 </a:t>
            </a:r>
            <a:r>
              <a:rPr lang="en-FI" baseline="0" err="1"/>
              <a:t>ja</a:t>
            </a:r>
            <a:r>
              <a:rPr lang="en-FI" baseline="0"/>
              <a:t> </a:t>
            </a:r>
            <a:r>
              <a:rPr lang="en-FI" baseline="0" err="1"/>
              <a:t>helmikuu</a:t>
            </a:r>
            <a:r>
              <a:rPr lang="en-FI" baseline="0"/>
              <a:t> 2021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viivavertailu!$E$120</c:f>
              <c:strCache>
                <c:ptCount val="1"/>
                <c:pt idx="0">
                  <c:v>Kä+py talvi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viivavertailu!$D$121:$D$126</c:f>
              <c:strCache>
                <c:ptCount val="6"/>
                <c:pt idx="0">
                  <c:v>0 - 1,0 km</c:v>
                </c:pt>
                <c:pt idx="1">
                  <c:v>1,1 - 3,0 km</c:v>
                </c:pt>
                <c:pt idx="2">
                  <c:v>3,1 - 5,0 km</c:v>
                </c:pt>
                <c:pt idx="3">
                  <c:v>5,1 - 10,0 km</c:v>
                </c:pt>
                <c:pt idx="4">
                  <c:v>10,1 - 20,0 km</c:v>
                </c:pt>
                <c:pt idx="5">
                  <c:v>yli 20 km</c:v>
                </c:pt>
              </c:strCache>
            </c:strRef>
          </c:cat>
          <c:val>
            <c:numRef>
              <c:f>viivavertailu!$E$121:$E$126</c:f>
              <c:numCache>
                <c:formatCode>0%</c:formatCode>
                <c:ptCount val="6"/>
                <c:pt idx="0">
                  <c:v>0.91219386771228395</c:v>
                </c:pt>
                <c:pt idx="1">
                  <c:v>0.70189608752935784</c:v>
                </c:pt>
                <c:pt idx="2">
                  <c:v>0.2632869991823385</c:v>
                </c:pt>
                <c:pt idx="3">
                  <c:v>7.7816901408450712E-2</c:v>
                </c:pt>
                <c:pt idx="4">
                  <c:v>1.8589968432129077E-2</c:v>
                </c:pt>
                <c:pt idx="5">
                  <c:v>0.14020618556701031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D0-4415-B347-D8C9CD7F8D40}"/>
            </c:ext>
          </c:extLst>
        </c:ser>
        <c:ser>
          <c:idx val="1"/>
          <c:order val="1"/>
          <c:tx>
            <c:strRef>
              <c:f>viivavertailu!$F$120</c:f>
              <c:strCache>
                <c:ptCount val="1"/>
                <c:pt idx="0">
                  <c:v>Kä+py syksy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viivavertailu!$D$121:$D$126</c:f>
              <c:strCache>
                <c:ptCount val="6"/>
                <c:pt idx="0">
                  <c:v>0 - 1,0 km</c:v>
                </c:pt>
                <c:pt idx="1">
                  <c:v>1,1 - 3,0 km</c:v>
                </c:pt>
                <c:pt idx="2">
                  <c:v>3,1 - 5,0 km</c:v>
                </c:pt>
                <c:pt idx="3">
                  <c:v>5,1 - 10,0 km</c:v>
                </c:pt>
                <c:pt idx="4">
                  <c:v>10,1 - 20,0 km</c:v>
                </c:pt>
                <c:pt idx="5">
                  <c:v>yli 20 km</c:v>
                </c:pt>
              </c:strCache>
            </c:strRef>
          </c:cat>
          <c:val>
            <c:numRef>
              <c:f>viivavertailu!$F$121:$F$126</c:f>
              <c:numCache>
                <c:formatCode>0%</c:formatCode>
                <c:ptCount val="6"/>
                <c:pt idx="0">
                  <c:v>0.92720671388607823</c:v>
                </c:pt>
                <c:pt idx="1">
                  <c:v>0.80341567869640151</c:v>
                </c:pt>
                <c:pt idx="2">
                  <c:v>0.59165317503148052</c:v>
                </c:pt>
                <c:pt idx="3">
                  <c:v>0.28809523809523807</c:v>
                </c:pt>
                <c:pt idx="4">
                  <c:v>4.2385411532774767E-2</c:v>
                </c:pt>
                <c:pt idx="5">
                  <c:v>0.10545454545454545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D0-4415-B347-D8C9CD7F8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2963464"/>
        <c:axId val="802963792"/>
      </c:lineChart>
      <c:catAx>
        <c:axId val="802963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02963792"/>
        <c:crosses val="autoZero"/>
        <c:auto val="1"/>
        <c:lblAlgn val="ctr"/>
        <c:lblOffset val="100"/>
        <c:noMultiLvlLbl val="0"/>
      </c:catAx>
      <c:valAx>
        <c:axId val="80296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02963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FI" baseline="0" err="1"/>
              <a:t>M</a:t>
            </a:r>
            <a:r>
              <a:rPr lang="en-FI" err="1"/>
              <a:t>oottoriajoneuvot</a:t>
            </a:r>
            <a:r>
              <a:rPr lang="en-FI"/>
              <a:t> </a:t>
            </a:r>
            <a:r>
              <a:rPr lang="en-FI" err="1"/>
              <a:t>koulumatkoilla</a:t>
            </a:r>
            <a:r>
              <a:rPr lang="en-FI"/>
              <a:t>, </a:t>
            </a:r>
            <a:r>
              <a:rPr lang="en-FI" err="1"/>
              <a:t>syyskuu</a:t>
            </a:r>
            <a:r>
              <a:rPr lang="en-FI"/>
              <a:t> 2020</a:t>
            </a:r>
            <a:r>
              <a:rPr lang="en-FI" baseline="0"/>
              <a:t> </a:t>
            </a:r>
            <a:r>
              <a:rPr lang="en-FI" baseline="0" err="1"/>
              <a:t>ja</a:t>
            </a:r>
            <a:r>
              <a:rPr lang="en-FI" baseline="0"/>
              <a:t> </a:t>
            </a:r>
            <a:r>
              <a:rPr lang="en-FI" baseline="0" err="1"/>
              <a:t>helmikuu</a:t>
            </a:r>
            <a:r>
              <a:rPr lang="en-FI" baseline="0"/>
              <a:t> 2021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4"/>
          <c:order val="0"/>
          <c:tx>
            <c:strRef>
              <c:f>'viivavertailu syks talvi'!$F$91</c:f>
              <c:strCache>
                <c:ptCount val="1"/>
                <c:pt idx="0">
                  <c:v>Moottori syksy 20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('viivavertailu syks talvi'!$A$92:$A$97,'viivavertailu syks talvi'!$A$100)</c:f>
              <c:strCache>
                <c:ptCount val="7"/>
                <c:pt idx="0">
                  <c:v>Alle 500 m</c:v>
                </c:pt>
                <c:pt idx="1">
                  <c:v>500 - 1 km</c:v>
                </c:pt>
                <c:pt idx="2">
                  <c:v>1 - 2 km</c:v>
                </c:pt>
                <c:pt idx="3">
                  <c:v>2 - 3 km</c:v>
                </c:pt>
                <c:pt idx="4">
                  <c:v>3 - 5 km</c:v>
                </c:pt>
                <c:pt idx="5">
                  <c:v>5 - 10 km</c:v>
                </c:pt>
                <c:pt idx="6">
                  <c:v>yli 10 km</c:v>
                </c:pt>
              </c:strCache>
            </c:strRef>
          </c:cat>
          <c:val>
            <c:numRef>
              <c:f>('viivavertailu syks talvi'!$F$92:$F$97,'viivavertailu syks talvi'!$F$100)</c:f>
              <c:numCache>
                <c:formatCode>0</c:formatCode>
                <c:ptCount val="7"/>
                <c:pt idx="0">
                  <c:v>3.1306049241806622</c:v>
                </c:pt>
                <c:pt idx="1">
                  <c:v>9.664416947881513</c:v>
                </c:pt>
                <c:pt idx="2">
                  <c:v>15.588573304876046</c:v>
                </c:pt>
                <c:pt idx="3">
                  <c:v>26.776740847092604</c:v>
                </c:pt>
                <c:pt idx="4">
                  <c:v>40.834682496851947</c:v>
                </c:pt>
                <c:pt idx="5">
                  <c:v>71.19047619047619</c:v>
                </c:pt>
                <c:pt idx="6">
                  <c:v>93.544263342921056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210-4FE3-AA30-F4181B6FB02D}"/>
            </c:ext>
          </c:extLst>
        </c:ser>
        <c:ser>
          <c:idx val="5"/>
          <c:order val="1"/>
          <c:tx>
            <c:strRef>
              <c:f>'viivavertailu syks talvi'!$G$91</c:f>
              <c:strCache>
                <c:ptCount val="1"/>
                <c:pt idx="0">
                  <c:v>Moottori talvi 21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('viivavertailu syks talvi'!$A$92:$A$97,'viivavertailu syks talvi'!$A$100)</c:f>
              <c:strCache>
                <c:ptCount val="7"/>
                <c:pt idx="0">
                  <c:v>Alle 500 m</c:v>
                </c:pt>
                <c:pt idx="1">
                  <c:v>500 - 1 km</c:v>
                </c:pt>
                <c:pt idx="2">
                  <c:v>1 - 2 km</c:v>
                </c:pt>
                <c:pt idx="3">
                  <c:v>2 - 3 km</c:v>
                </c:pt>
                <c:pt idx="4">
                  <c:v>3 - 5 km</c:v>
                </c:pt>
                <c:pt idx="5">
                  <c:v>5 - 10 km</c:v>
                </c:pt>
                <c:pt idx="6">
                  <c:v>yli 10 km</c:v>
                </c:pt>
              </c:strCache>
            </c:strRef>
          </c:cat>
          <c:val>
            <c:numRef>
              <c:f>('viivavertailu syks talvi'!$G$92:$G$97,'viivavertailu syks talvi'!$G$100)</c:f>
              <c:numCache>
                <c:formatCode>0</c:formatCode>
                <c:ptCount val="7"/>
                <c:pt idx="0">
                  <c:v>4.3455125931181264</c:v>
                </c:pt>
                <c:pt idx="1">
                  <c:v>11.301542494203044</c:v>
                </c:pt>
                <c:pt idx="2">
                  <c:v>23.426734037666513</c:v>
                </c:pt>
                <c:pt idx="3">
                  <c:v>40.383444917833231</c:v>
                </c:pt>
                <c:pt idx="4">
                  <c:v>73.30569948186529</c:v>
                </c:pt>
                <c:pt idx="5">
                  <c:v>91.319717203456406</c:v>
                </c:pt>
                <c:pt idx="6">
                  <c:v>94.908405172413794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210-4FE3-AA30-F4181B6FB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5258832"/>
        <c:axId val="1055257192"/>
      </c:lineChart>
      <c:catAx>
        <c:axId val="105525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55257192"/>
        <c:crosses val="autoZero"/>
        <c:auto val="1"/>
        <c:lblAlgn val="ctr"/>
        <c:lblOffset val="100"/>
        <c:noMultiLvlLbl val="0"/>
      </c:catAx>
      <c:valAx>
        <c:axId val="105525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FI"/>
                  <a:t>%</a:t>
                </a:r>
                <a:endParaRPr lang="fi-F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5525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619563021503983E-2"/>
          <c:y val="0.88265482717395316"/>
          <c:w val="0.89399983218880852"/>
          <c:h val="0.114728695199119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FI" err="1"/>
              <a:t>Esimerkkikoulu</a:t>
            </a:r>
            <a:r>
              <a:rPr lang="en-FI"/>
              <a:t> </a:t>
            </a:r>
            <a:r>
              <a:rPr lang="en-FI" err="1"/>
              <a:t>autokyydit</a:t>
            </a:r>
            <a:r>
              <a:rPr lang="en-FI"/>
              <a:t>, </a:t>
            </a:r>
            <a:r>
              <a:rPr lang="en-FI" err="1"/>
              <a:t>kouluun</a:t>
            </a:r>
            <a:r>
              <a:rPr lang="en-FI" baseline="0"/>
              <a:t> </a:t>
            </a:r>
            <a:r>
              <a:rPr lang="en-FI" baseline="0" err="1"/>
              <a:t>ja</a:t>
            </a:r>
            <a:r>
              <a:rPr lang="en-FI" baseline="0"/>
              <a:t> </a:t>
            </a:r>
            <a:r>
              <a:rPr lang="en-FI" baseline="0" err="1"/>
              <a:t>koulusta</a:t>
            </a:r>
            <a:r>
              <a:rPr lang="en-FI" baseline="0"/>
              <a:t>, </a:t>
            </a:r>
            <a:r>
              <a:rPr lang="en-FI" baseline="0" err="1"/>
              <a:t>helmi</a:t>
            </a:r>
            <a:r>
              <a:rPr lang="en-FI" baseline="0"/>
              <a:t> 2021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'Salo vrt syk tal'!$E$14</c:f>
              <c:strCache>
                <c:ptCount val="1"/>
                <c:pt idx="0">
                  <c:v>Autokyyti kouluun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'Salo vrt syk tal'!$D$15:$D$18</c:f>
              <c:strCache>
                <c:ptCount val="4"/>
                <c:pt idx="0">
                  <c:v>Alle 500 m</c:v>
                </c:pt>
                <c:pt idx="1">
                  <c:v>500 - 1 km</c:v>
                </c:pt>
                <c:pt idx="2">
                  <c:v>1 - 2 km</c:v>
                </c:pt>
                <c:pt idx="3">
                  <c:v>2 - 3 km</c:v>
                </c:pt>
              </c:strCache>
            </c:strRef>
          </c:cat>
          <c:val>
            <c:numRef>
              <c:f>'Salo vrt syk tal'!$E$15:$E$18</c:f>
              <c:numCache>
                <c:formatCode>0</c:formatCode>
                <c:ptCount val="4"/>
                <c:pt idx="0">
                  <c:v>16.470588235294116</c:v>
                </c:pt>
                <c:pt idx="1">
                  <c:v>27.539503386004515</c:v>
                </c:pt>
                <c:pt idx="2">
                  <c:v>42.118863049095609</c:v>
                </c:pt>
                <c:pt idx="3">
                  <c:v>48.192771084337352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8A-4D76-B802-8FA869D83AC1}"/>
            </c:ext>
          </c:extLst>
        </c:ser>
        <c:ser>
          <c:idx val="1"/>
          <c:order val="1"/>
          <c:tx>
            <c:strRef>
              <c:f>'Salo vrt syk tal'!$F$14</c:f>
              <c:strCache>
                <c:ptCount val="1"/>
                <c:pt idx="0">
                  <c:v>Autokyyti koulusta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'Salo vrt syk tal'!$D$15:$D$18</c:f>
              <c:strCache>
                <c:ptCount val="4"/>
                <c:pt idx="0">
                  <c:v>Alle 500 m</c:v>
                </c:pt>
                <c:pt idx="1">
                  <c:v>500 - 1 km</c:v>
                </c:pt>
                <c:pt idx="2">
                  <c:v>1 - 2 km</c:v>
                </c:pt>
                <c:pt idx="3">
                  <c:v>2 - 3 km</c:v>
                </c:pt>
              </c:strCache>
            </c:strRef>
          </c:cat>
          <c:val>
            <c:numRef>
              <c:f>'Salo vrt syk tal'!$F$15:$F$18</c:f>
              <c:numCache>
                <c:formatCode>0</c:formatCode>
                <c:ptCount val="4"/>
                <c:pt idx="0">
                  <c:v>21.176470588235293</c:v>
                </c:pt>
                <c:pt idx="1">
                  <c:v>16.930022573363431</c:v>
                </c:pt>
                <c:pt idx="2">
                  <c:v>23.255813953488371</c:v>
                </c:pt>
                <c:pt idx="3">
                  <c:v>28.313253012048197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8A-4D76-B802-8FA869D83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9344008"/>
        <c:axId val="689341712"/>
      </c:lineChart>
      <c:catAx>
        <c:axId val="689344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89341712"/>
        <c:crosses val="autoZero"/>
        <c:auto val="1"/>
        <c:lblAlgn val="ctr"/>
        <c:lblOffset val="100"/>
        <c:noMultiLvlLbl val="0"/>
      </c:catAx>
      <c:valAx>
        <c:axId val="68934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89344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FI" sz="1800" b="0" i="0" baseline="0">
                <a:effectLst/>
              </a:rPr>
              <a:t>Kuljettu matka pysäkille/noutopisteelle kävellen/pyörällä metreissä yhteen suuntaan</a:t>
            </a:r>
            <a:endParaRPr lang="fi-FI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pysäkkimatkat!$B$53</c:f>
              <c:strCache>
                <c:ptCount val="1"/>
                <c:pt idx="0">
                  <c:v>Kodin pysäkille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(pysäkkimatkat!$A$62:$A$63,pysäkkimatkat!$A$78:$A$79)</c:f>
              <c:strCache>
                <c:ptCount val="2"/>
                <c:pt idx="0">
                  <c:v>Pysäkille mediaani</c:v>
                </c:pt>
                <c:pt idx="1">
                  <c:v>Taksin noutopisteelle mediaani</c:v>
                </c:pt>
              </c:strCache>
            </c:strRef>
          </c:cat>
          <c:val>
            <c:numRef>
              <c:f>(pysäkkimatkat!$B$62:$B$63,pysäkkimatkat!$B$78:$B$79)</c:f>
              <c:numCache>
                <c:formatCode>General</c:formatCode>
                <c:ptCount val="2"/>
                <c:pt idx="0">
                  <c:v>300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35-4577-A021-CDC79B031398}"/>
            </c:ext>
          </c:extLst>
        </c:ser>
        <c:ser>
          <c:idx val="1"/>
          <c:order val="1"/>
          <c:tx>
            <c:strRef>
              <c:f>pysäkkimatkat!$C$53</c:f>
              <c:strCache>
                <c:ptCount val="1"/>
                <c:pt idx="0">
                  <c:v>Koulun pysäkille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(pysäkkimatkat!$A$62:$A$63,pysäkkimatkat!$A$78:$A$79)</c:f>
              <c:strCache>
                <c:ptCount val="2"/>
                <c:pt idx="0">
                  <c:v>Pysäkille mediaani</c:v>
                </c:pt>
                <c:pt idx="1">
                  <c:v>Taksin noutopisteelle mediaani</c:v>
                </c:pt>
              </c:strCache>
            </c:strRef>
          </c:cat>
          <c:val>
            <c:numRef>
              <c:f>(pysäkkimatkat!$C$62:$C$63,pysäkkimatkat!$C$78:$C$79)</c:f>
              <c:numCache>
                <c:formatCode>General</c:formatCode>
                <c:ptCount val="2"/>
                <c:pt idx="0">
                  <c:v>200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35-4577-A021-CDC79B031398}"/>
            </c:ext>
          </c:extLst>
        </c:ser>
        <c:ser>
          <c:idx val="2"/>
          <c:order val="2"/>
          <c:tx>
            <c:strRef>
              <c:f>pysäkkimatkat!$D$69</c:f>
              <c:strCache>
                <c:ptCount val="1"/>
                <c:pt idx="0">
                  <c:v>Molemmat yht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(pysäkkimatkat!$A$62:$A$63,pysäkkimatkat!$A$78:$A$79)</c:f>
              <c:strCache>
                <c:ptCount val="2"/>
                <c:pt idx="0">
                  <c:v>Pysäkille mediaani</c:v>
                </c:pt>
                <c:pt idx="1">
                  <c:v>Taksin noutopisteelle mediaani</c:v>
                </c:pt>
              </c:strCache>
            </c:strRef>
          </c:cat>
          <c:val>
            <c:numRef>
              <c:f>(pysäkkimatkat!$D$62:$D$63,pysäkkimatkat!$D$78:$D$79)</c:f>
              <c:numCache>
                <c:formatCode>General</c:formatCode>
                <c:ptCount val="2"/>
                <c:pt idx="0">
                  <c:v>500</c:v>
                </c:pt>
                <c:pt idx="1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35-4577-A021-CDC79B0313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63594536"/>
        <c:axId val="663590600"/>
      </c:barChart>
      <c:catAx>
        <c:axId val="663594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3590600"/>
        <c:crosses val="autoZero"/>
        <c:auto val="1"/>
        <c:lblAlgn val="ctr"/>
        <c:lblOffset val="100"/>
        <c:noMultiLvlLbl val="0"/>
      </c:catAx>
      <c:valAx>
        <c:axId val="663590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FI" err="1"/>
                  <a:t>Metriä</a:t>
                </a:r>
                <a:endParaRPr lang="fi-F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3594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0.08965</cdr:y>
    </cdr:from>
    <cdr:to>
      <cdr:x>0.1422</cdr:x>
      <cdr:y>0.1378</cdr:y>
    </cdr:to>
    <cdr:sp macro="" textlink="">
      <cdr:nvSpPr>
        <cdr:cNvPr id="2" name="TextBox 14">
          <a:extLst xmlns:a="http://schemas.openxmlformats.org/drawingml/2006/main">
            <a:ext uri="{FF2B5EF4-FFF2-40B4-BE49-F238E27FC236}">
              <a16:creationId xmlns:a16="http://schemas.microsoft.com/office/drawing/2014/main" id="{B787CDFA-AE63-447C-835E-55BCC0D6607F}"/>
            </a:ext>
          </a:extLst>
        </cdr:cNvPr>
        <cdr:cNvSpPr txBox="1"/>
      </cdr:nvSpPr>
      <cdr:spPr>
        <a:xfrm xmlns:a="http://schemas.openxmlformats.org/drawingml/2006/main">
          <a:off x="0" y="401139"/>
          <a:ext cx="1098378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800" dirty="0"/>
            <a:t>tapauksia vuodessa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0.14585</cdr:x>
      <cdr:y>0.31831</cdr:y>
    </cdr:from>
    <cdr:to>
      <cdr:x>0.53606</cdr:x>
      <cdr:y>0.46818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8CF66E5A-CE17-45E4-93D2-E20DC5650031}"/>
            </a:ext>
          </a:extLst>
        </cdr:cNvPr>
        <cdr:cNvSpPr txBox="1"/>
      </cdr:nvSpPr>
      <cdr:spPr>
        <a:xfrm xmlns:a="http://schemas.openxmlformats.org/drawingml/2006/main">
          <a:off x="1254031" y="1372773"/>
          <a:ext cx="3355061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FI" sz="1200" dirty="0" err="1"/>
            <a:t>Talvella</a:t>
          </a:r>
          <a:r>
            <a:rPr lang="en-FI" sz="1200" dirty="0"/>
            <a:t> </a:t>
          </a:r>
          <a:r>
            <a:rPr lang="en-FI" sz="1200" dirty="0" err="1"/>
            <a:t>pyöräilyn</a:t>
          </a:r>
          <a:r>
            <a:rPr lang="en-FI" sz="1200" dirty="0"/>
            <a:t> </a:t>
          </a:r>
          <a:r>
            <a:rPr lang="en-FI" sz="1200" dirty="0" err="1"/>
            <a:t>määrä</a:t>
          </a:r>
          <a:r>
            <a:rPr lang="en-FI" sz="1200" dirty="0"/>
            <a:t> </a:t>
          </a:r>
          <a:r>
            <a:rPr lang="en-FI" sz="1200" dirty="0" err="1"/>
            <a:t>vähenee</a:t>
          </a:r>
          <a:r>
            <a:rPr lang="en-FI" sz="1200" dirty="0"/>
            <a:t>, </a:t>
          </a:r>
          <a:r>
            <a:rPr lang="en-FI" sz="1200" dirty="0" err="1"/>
            <a:t>mikä</a:t>
          </a:r>
          <a:r>
            <a:rPr lang="en-FI" sz="1200" dirty="0"/>
            <a:t> </a:t>
          </a:r>
          <a:r>
            <a:rPr lang="en-FI" sz="1200" dirty="0" err="1"/>
            <a:t>johtaa</a:t>
          </a:r>
          <a:r>
            <a:rPr lang="en-FI" sz="1200" dirty="0"/>
            <a:t> </a:t>
          </a:r>
          <a:r>
            <a:rPr lang="en-FI" sz="1200" dirty="0" err="1"/>
            <a:t>siihen</a:t>
          </a:r>
          <a:r>
            <a:rPr lang="en-FI" sz="1200" dirty="0"/>
            <a:t>, </a:t>
          </a:r>
          <a:r>
            <a:rPr lang="en-FI" sz="1200" dirty="0" err="1"/>
            <a:t>että</a:t>
          </a:r>
          <a:r>
            <a:rPr lang="en-FI" sz="1200" dirty="0"/>
            <a:t> </a:t>
          </a:r>
          <a:r>
            <a:rPr lang="en-FI" sz="1200" dirty="0" err="1"/>
            <a:t>moottoriajoneuvoilla</a:t>
          </a:r>
          <a:r>
            <a:rPr lang="en-FI" sz="1200" dirty="0"/>
            <a:t> </a:t>
          </a:r>
          <a:r>
            <a:rPr lang="en-FI" sz="1200" dirty="0" err="1"/>
            <a:t>kuljetaan</a:t>
          </a:r>
          <a:r>
            <a:rPr lang="en-FI" sz="1200" dirty="0"/>
            <a:t> </a:t>
          </a:r>
          <a:r>
            <a:rPr lang="en-FI" sz="1200" dirty="0" err="1"/>
            <a:t>enemmän</a:t>
          </a:r>
          <a:r>
            <a:rPr lang="en-FI" sz="1200" dirty="0"/>
            <a:t> </a:t>
          </a:r>
          <a:r>
            <a:rPr lang="en-FI" sz="1200" dirty="0" err="1"/>
            <a:t>talvella</a:t>
          </a:r>
          <a:r>
            <a:rPr lang="en-FI" sz="1200" dirty="0"/>
            <a:t>, </a:t>
          </a:r>
          <a:r>
            <a:rPr lang="en-FI" sz="1200" dirty="0" err="1"/>
            <a:t>myös</a:t>
          </a:r>
          <a:r>
            <a:rPr lang="en-FI" sz="1200" dirty="0"/>
            <a:t> </a:t>
          </a:r>
          <a:r>
            <a:rPr lang="en-FI" sz="1200" dirty="0" err="1"/>
            <a:t>lyhyitä</a:t>
          </a:r>
          <a:r>
            <a:rPr lang="en-FI" sz="1200" dirty="0"/>
            <a:t> </a:t>
          </a:r>
          <a:r>
            <a:rPr lang="en-FI" sz="1200" dirty="0" err="1"/>
            <a:t>matkoja</a:t>
          </a:r>
          <a:r>
            <a:rPr lang="en-FI" sz="1200" dirty="0"/>
            <a:t>. </a:t>
          </a:r>
          <a:endParaRPr lang="fi-FI" sz="12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0.16123</cdr:x>
      <cdr:y>0.22926</cdr:y>
    </cdr:from>
    <cdr:to>
      <cdr:x>0.62925</cdr:x>
      <cdr:y>0.41053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A6AFEA08-3F2C-4FB5-A6CF-AF1395ED81CA}"/>
            </a:ext>
          </a:extLst>
        </cdr:cNvPr>
        <cdr:cNvSpPr txBox="1"/>
      </cdr:nvSpPr>
      <cdr:spPr>
        <a:xfrm xmlns:a="http://schemas.openxmlformats.org/drawingml/2006/main">
          <a:off x="1155819" y="1051029"/>
          <a:ext cx="3355041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FI" sz="1200" dirty="0" err="1"/>
            <a:t>Varsinkin</a:t>
          </a:r>
          <a:r>
            <a:rPr lang="en-FI" sz="1200" dirty="0"/>
            <a:t> </a:t>
          </a:r>
          <a:r>
            <a:rPr lang="en-FI" sz="1200" dirty="0" err="1"/>
            <a:t>talvella</a:t>
          </a:r>
          <a:r>
            <a:rPr lang="en-FI" sz="1200" dirty="0"/>
            <a:t> </a:t>
          </a:r>
          <a:r>
            <a:rPr lang="en-FI" sz="1200" dirty="0" err="1"/>
            <a:t>kouluun</a:t>
          </a:r>
          <a:r>
            <a:rPr lang="en-FI" sz="1200" dirty="0"/>
            <a:t> </a:t>
          </a:r>
          <a:r>
            <a:rPr lang="en-FI" sz="1200" dirty="0" err="1"/>
            <a:t>kuljetetaan</a:t>
          </a:r>
          <a:r>
            <a:rPr lang="en-FI" sz="1200" dirty="0"/>
            <a:t> </a:t>
          </a:r>
          <a:r>
            <a:rPr lang="en-FI" sz="1200" dirty="0" err="1"/>
            <a:t>autolla</a:t>
          </a:r>
          <a:r>
            <a:rPr lang="en-FI" sz="1200" dirty="0"/>
            <a:t> </a:t>
          </a:r>
          <a:r>
            <a:rPr lang="en-FI" sz="1200" dirty="0" err="1"/>
            <a:t>enemmän</a:t>
          </a:r>
          <a:r>
            <a:rPr lang="en-FI" sz="1200" dirty="0"/>
            <a:t> </a:t>
          </a:r>
          <a:r>
            <a:rPr lang="en-FI" sz="1200" dirty="0" err="1"/>
            <a:t>kuin</a:t>
          </a:r>
          <a:r>
            <a:rPr lang="en-FI" sz="1200" dirty="0"/>
            <a:t> </a:t>
          </a:r>
          <a:r>
            <a:rPr lang="en-FI" sz="1200" dirty="0" err="1"/>
            <a:t>sieltä</a:t>
          </a:r>
          <a:r>
            <a:rPr lang="en-FI" sz="1200" dirty="0"/>
            <a:t> </a:t>
          </a:r>
          <a:r>
            <a:rPr lang="en-FI" sz="1200" dirty="0" err="1"/>
            <a:t>haetaan</a:t>
          </a:r>
          <a:r>
            <a:rPr lang="en-FI" sz="1200" dirty="0"/>
            <a:t>. </a:t>
          </a:r>
          <a:r>
            <a:rPr lang="en-FI" sz="1200" dirty="0" err="1"/>
            <a:t>Esimerkin</a:t>
          </a:r>
          <a:r>
            <a:rPr lang="en-FI" sz="1200" dirty="0"/>
            <a:t> </a:t>
          </a:r>
          <a:r>
            <a:rPr lang="en-FI" sz="1200" dirty="0" err="1"/>
            <a:t>koulussa</a:t>
          </a:r>
          <a:r>
            <a:rPr lang="en-FI" sz="1200" dirty="0"/>
            <a:t> 40 % 1–2 km </a:t>
          </a:r>
          <a:r>
            <a:rPr lang="en-FI" sz="1200" dirty="0" err="1"/>
            <a:t>päästä</a:t>
          </a:r>
          <a:r>
            <a:rPr lang="en-FI" sz="1200" dirty="0"/>
            <a:t> </a:t>
          </a:r>
          <a:r>
            <a:rPr lang="en-FI" sz="1200" dirty="0" err="1"/>
            <a:t>tulevista</a:t>
          </a:r>
          <a:r>
            <a:rPr lang="en-FI" sz="1200" dirty="0"/>
            <a:t> </a:t>
          </a:r>
          <a:r>
            <a:rPr lang="en-FI" sz="1200" dirty="0" err="1"/>
            <a:t>oppilaista</a:t>
          </a:r>
          <a:r>
            <a:rPr lang="en-FI" sz="1200" dirty="0"/>
            <a:t> </a:t>
          </a:r>
          <a:r>
            <a:rPr lang="en-FI" sz="1200" dirty="0" err="1"/>
            <a:t>kyydittiin</a:t>
          </a:r>
          <a:r>
            <a:rPr lang="en-FI" sz="1200" dirty="0"/>
            <a:t> </a:t>
          </a:r>
          <a:r>
            <a:rPr lang="en-FI" sz="1200" dirty="0" err="1"/>
            <a:t>autolla</a:t>
          </a:r>
          <a:r>
            <a:rPr lang="en-FI" sz="1200" dirty="0"/>
            <a:t> </a:t>
          </a:r>
          <a:r>
            <a:rPr lang="en-FI" sz="1200" dirty="0" err="1"/>
            <a:t>kouluun</a:t>
          </a:r>
          <a:r>
            <a:rPr lang="en-FI" sz="1200" dirty="0"/>
            <a:t>.</a:t>
          </a:r>
          <a:endParaRPr lang="fi-FI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72020-832A-E041-AFFC-EBE9C52BE04F}" type="datetimeFigureOut">
              <a:rPr lang="en-FI" smtClean="0"/>
              <a:t>09/07/2021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13994-5A46-1840-9D33-37D70A9171A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5224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ksustikouluun.fi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Materiaali on koottu vanhempainiltojen tai muiden vanhemmille suunnatun viestinnän tueksi Fiksusti kouluun -ohjelman puolesta. </a:t>
            </a:r>
          </a:p>
          <a:p>
            <a:r>
              <a:rPr lang="en-FI" dirty="0"/>
              <a:t>Verkkosivuilta </a:t>
            </a:r>
            <a:r>
              <a:rPr lang="en-FI" dirty="0">
                <a:hlinkClick r:id="rId3"/>
              </a:rPr>
              <a:t>www.fiksustikouluun.fi</a:t>
            </a:r>
            <a:r>
              <a:rPr lang="en-FI" dirty="0"/>
              <a:t> löytyy paljon materiaalia ja tietoa aktiivisista ja kestävistä koulumatkoista.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13994-5A46-1840-9D33-37D70A9171AC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08411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err="1"/>
              <a:t>Kuten</a:t>
            </a:r>
            <a:r>
              <a:rPr lang="en-FI"/>
              <a:t> </a:t>
            </a:r>
            <a:r>
              <a:rPr lang="en-FI" err="1"/>
              <a:t>edellä</a:t>
            </a:r>
            <a:r>
              <a:rPr lang="en-FI"/>
              <a:t> </a:t>
            </a:r>
            <a:r>
              <a:rPr lang="en-FI" err="1"/>
              <a:t>näytetyn</a:t>
            </a:r>
            <a:r>
              <a:rPr lang="en-FI"/>
              <a:t> </a:t>
            </a:r>
            <a:r>
              <a:rPr lang="en-FI" err="1"/>
              <a:t>kouluesimerkin</a:t>
            </a:r>
            <a:r>
              <a:rPr lang="en-FI"/>
              <a:t> </a:t>
            </a:r>
            <a:r>
              <a:rPr lang="en-FI" err="1"/>
              <a:t>graafin</a:t>
            </a:r>
            <a:r>
              <a:rPr lang="en-FI"/>
              <a:t> </a:t>
            </a:r>
            <a:r>
              <a:rPr lang="en-FI" err="1"/>
              <a:t>mukaan</a:t>
            </a:r>
            <a:r>
              <a:rPr lang="en-FI"/>
              <a:t> </a:t>
            </a:r>
            <a:r>
              <a:rPr lang="en-FI" err="1"/>
              <a:t>nähdään</a:t>
            </a:r>
            <a:r>
              <a:rPr lang="en-FI"/>
              <a:t>, </a:t>
            </a:r>
            <a:r>
              <a:rPr lang="en-FI" err="1"/>
              <a:t>kouluun</a:t>
            </a:r>
            <a:r>
              <a:rPr lang="en-FI"/>
              <a:t> </a:t>
            </a:r>
            <a:r>
              <a:rPr lang="en-FI" err="1"/>
              <a:t>kyyditään</a:t>
            </a:r>
            <a:r>
              <a:rPr lang="en-FI"/>
              <a:t> </a:t>
            </a:r>
            <a:r>
              <a:rPr lang="en-FI" err="1"/>
              <a:t>enemmän</a:t>
            </a:r>
            <a:r>
              <a:rPr lang="en-FI"/>
              <a:t> </a:t>
            </a:r>
            <a:r>
              <a:rPr lang="en-FI" err="1"/>
              <a:t>kuin</a:t>
            </a:r>
            <a:r>
              <a:rPr lang="en-FI"/>
              <a:t> </a:t>
            </a:r>
            <a:r>
              <a:rPr lang="en-FI" err="1"/>
              <a:t>sieltä</a:t>
            </a:r>
            <a:r>
              <a:rPr lang="en-FI"/>
              <a:t> pois. Jos </a:t>
            </a:r>
            <a:r>
              <a:rPr lang="en-FI" err="1"/>
              <a:t>siis</a:t>
            </a:r>
            <a:r>
              <a:rPr lang="en-FI"/>
              <a:t> </a:t>
            </a:r>
            <a:r>
              <a:rPr lang="en-FI" err="1"/>
              <a:t>koulumatkan</a:t>
            </a:r>
            <a:r>
              <a:rPr lang="en-FI"/>
              <a:t> </a:t>
            </a:r>
            <a:r>
              <a:rPr lang="en-FI" err="1"/>
              <a:t>voi</a:t>
            </a:r>
            <a:r>
              <a:rPr lang="en-FI"/>
              <a:t> </a:t>
            </a:r>
            <a:r>
              <a:rPr lang="en-FI" err="1"/>
              <a:t>kulkea</a:t>
            </a:r>
            <a:r>
              <a:rPr lang="en-FI"/>
              <a:t> </a:t>
            </a:r>
            <a:r>
              <a:rPr lang="en-FI" err="1"/>
              <a:t>omin</a:t>
            </a:r>
            <a:r>
              <a:rPr lang="en-FI"/>
              <a:t> </a:t>
            </a:r>
            <a:r>
              <a:rPr lang="en-FI" err="1"/>
              <a:t>voimin</a:t>
            </a:r>
            <a:r>
              <a:rPr lang="en-FI"/>
              <a:t> </a:t>
            </a:r>
            <a:r>
              <a:rPr lang="en-FI" err="1"/>
              <a:t>kotiin</a:t>
            </a:r>
            <a:r>
              <a:rPr lang="en-FI"/>
              <a:t>, </a:t>
            </a:r>
            <a:r>
              <a:rPr lang="en-FI" err="1"/>
              <a:t>sen</a:t>
            </a:r>
            <a:r>
              <a:rPr lang="en-FI"/>
              <a:t> </a:t>
            </a:r>
            <a:r>
              <a:rPr lang="en-FI" err="1"/>
              <a:t>voisi</a:t>
            </a:r>
            <a:r>
              <a:rPr lang="en-FI"/>
              <a:t> </a:t>
            </a:r>
            <a:r>
              <a:rPr lang="en-FI" err="1"/>
              <a:t>kulkea</a:t>
            </a:r>
            <a:r>
              <a:rPr lang="en-FI"/>
              <a:t> </a:t>
            </a:r>
            <a:r>
              <a:rPr lang="en-FI" err="1"/>
              <a:t>myös</a:t>
            </a:r>
            <a:r>
              <a:rPr lang="en-FI"/>
              <a:t> </a:t>
            </a:r>
            <a:r>
              <a:rPr lang="en-FI" err="1"/>
              <a:t>kouluun</a:t>
            </a:r>
            <a:r>
              <a:rPr lang="en-FI"/>
              <a:t>?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13994-5A46-1840-9D33-37D70A9171AC}" type="slidenum">
              <a:rPr lang="en-FI" smtClean="0"/>
              <a:t>10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2154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err="1"/>
              <a:t>Mikä</a:t>
            </a:r>
            <a:r>
              <a:rPr lang="en-FI"/>
              <a:t> </a:t>
            </a:r>
            <a:r>
              <a:rPr lang="en-FI" err="1"/>
              <a:t>vaikutus</a:t>
            </a:r>
            <a:r>
              <a:rPr lang="en-FI"/>
              <a:t> </a:t>
            </a:r>
            <a:r>
              <a:rPr lang="en-FI" err="1"/>
              <a:t>koulumatkoilla</a:t>
            </a:r>
            <a:r>
              <a:rPr lang="en-FI"/>
              <a:t> on </a:t>
            </a:r>
            <a:r>
              <a:rPr lang="en-FI" err="1"/>
              <a:t>ilmastoon</a:t>
            </a:r>
            <a:r>
              <a:rPr lang="en-FI"/>
              <a:t>?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13994-5A46-1840-9D33-37D70A9171AC}" type="slidenum">
              <a:rPr lang="en-FI" smtClean="0"/>
              <a:t>11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98699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err="1"/>
              <a:t>Sitran</a:t>
            </a:r>
            <a:r>
              <a:rPr lang="en-FI"/>
              <a:t> </a:t>
            </a:r>
            <a:r>
              <a:rPr lang="en-FI" err="1"/>
              <a:t>ja</a:t>
            </a:r>
            <a:r>
              <a:rPr lang="en-FI"/>
              <a:t> </a:t>
            </a:r>
            <a:r>
              <a:rPr lang="en-FI" err="1"/>
              <a:t>Fiksusti</a:t>
            </a:r>
            <a:r>
              <a:rPr lang="en-FI"/>
              <a:t> </a:t>
            </a:r>
            <a:r>
              <a:rPr lang="en-FI" err="1"/>
              <a:t>kouluun</a:t>
            </a:r>
            <a:r>
              <a:rPr lang="en-FI"/>
              <a:t> –</a:t>
            </a:r>
            <a:r>
              <a:rPr lang="en-FI" err="1"/>
              <a:t>ohjelman</a:t>
            </a:r>
            <a:r>
              <a:rPr lang="en-FI"/>
              <a:t> </a:t>
            </a:r>
            <a:r>
              <a:rPr lang="en-FI" err="1"/>
              <a:t>selvityksen</a:t>
            </a:r>
            <a:r>
              <a:rPr lang="en-FI"/>
              <a:t> </a:t>
            </a:r>
            <a:r>
              <a:rPr lang="en-FI" err="1"/>
              <a:t>mukaan</a:t>
            </a:r>
            <a:r>
              <a:rPr lang="en-FI"/>
              <a:t> </a:t>
            </a:r>
            <a:r>
              <a:rPr lang="en-FI" err="1"/>
              <a:t>koulumatkojen</a:t>
            </a:r>
            <a:r>
              <a:rPr lang="en-FI"/>
              <a:t> </a:t>
            </a:r>
            <a:r>
              <a:rPr lang="en-FI" err="1"/>
              <a:t>autokyytien</a:t>
            </a:r>
            <a:r>
              <a:rPr lang="en-FI"/>
              <a:t> </a:t>
            </a:r>
            <a:r>
              <a:rPr lang="en-FI" err="1"/>
              <a:t>hiilidioksipäästöillä</a:t>
            </a:r>
            <a:r>
              <a:rPr lang="en-FI"/>
              <a:t> </a:t>
            </a:r>
            <a:r>
              <a:rPr lang="en-FI" err="1"/>
              <a:t>voitaisiin</a:t>
            </a:r>
            <a:r>
              <a:rPr lang="en-FI"/>
              <a:t> </a:t>
            </a:r>
            <a:r>
              <a:rPr lang="en-FI" err="1"/>
              <a:t>valmistaa</a:t>
            </a:r>
            <a:r>
              <a:rPr lang="en-FI"/>
              <a:t> 147 000 </a:t>
            </a:r>
            <a:r>
              <a:rPr lang="en-FI" err="1"/>
              <a:t>polkupyörää</a:t>
            </a:r>
            <a:r>
              <a:rPr lang="en-FI"/>
              <a:t>-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13994-5A46-1840-9D33-37D70A9171AC}" type="slidenum">
              <a:rPr lang="en-FI" smtClean="0"/>
              <a:t>12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90989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Tässä on vertailtu saman mittaisen, yhteen suuntaan 3 km koulumatkan vaikutuksia. </a:t>
            </a:r>
          </a:p>
          <a:p>
            <a:r>
              <a:rPr lang="en-FI" dirty="0"/>
              <a:t>Autokyydillä matka voi olla muutaman minuutin nopeampi ja muussa vertailussa saman matkan pyöräily on ympäristöystäv</a:t>
            </a:r>
            <a:r>
              <a:rPr lang="fi-FI" dirty="0"/>
              <a:t>ä</a:t>
            </a:r>
            <a:r>
              <a:rPr lang="en-FI" dirty="0"/>
              <a:t>llisempää, terveellisempää sekä halvempaa.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13994-5A46-1840-9D33-37D70A9171AC}" type="slidenum">
              <a:rPr lang="en-FI" smtClean="0"/>
              <a:t>13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95684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err="1"/>
              <a:t>Koulumatka</a:t>
            </a:r>
            <a:r>
              <a:rPr lang="en-FI"/>
              <a:t>, </a:t>
            </a:r>
            <a:r>
              <a:rPr lang="en-FI" err="1"/>
              <a:t>varsinkin</a:t>
            </a:r>
            <a:r>
              <a:rPr lang="en-FI"/>
              <a:t> </a:t>
            </a:r>
            <a:r>
              <a:rPr lang="en-FI" err="1"/>
              <a:t>pyörällä</a:t>
            </a:r>
            <a:r>
              <a:rPr lang="en-FI"/>
              <a:t> </a:t>
            </a:r>
            <a:r>
              <a:rPr lang="en-FI" err="1"/>
              <a:t>voi</a:t>
            </a:r>
            <a:r>
              <a:rPr lang="en-FI"/>
              <a:t> olla </a:t>
            </a:r>
            <a:r>
              <a:rPr lang="en-FI" err="1"/>
              <a:t>usein</a:t>
            </a:r>
            <a:r>
              <a:rPr lang="en-FI"/>
              <a:t> </a:t>
            </a:r>
            <a:r>
              <a:rPr lang="en-FI" err="1"/>
              <a:t>reipasta</a:t>
            </a:r>
            <a:r>
              <a:rPr lang="en-FI"/>
              <a:t> </a:t>
            </a:r>
            <a:r>
              <a:rPr lang="en-FI" err="1"/>
              <a:t>liikuntaa</a:t>
            </a:r>
            <a:r>
              <a:rPr lang="en-FI"/>
              <a:t>. </a:t>
            </a:r>
            <a:r>
              <a:rPr lang="en-FI" err="1"/>
              <a:t>Aktiivinen</a:t>
            </a:r>
            <a:r>
              <a:rPr lang="en-FI"/>
              <a:t> </a:t>
            </a:r>
            <a:r>
              <a:rPr lang="en-FI" err="1"/>
              <a:t>kulkeminen</a:t>
            </a:r>
            <a:r>
              <a:rPr lang="en-FI"/>
              <a:t> </a:t>
            </a:r>
            <a:r>
              <a:rPr lang="en-FI" err="1"/>
              <a:t>parantaa</a:t>
            </a:r>
            <a:r>
              <a:rPr lang="en-FI"/>
              <a:t> </a:t>
            </a:r>
            <a:r>
              <a:rPr lang="en-FI" err="1"/>
              <a:t>motorisia</a:t>
            </a:r>
            <a:r>
              <a:rPr lang="en-FI"/>
              <a:t> </a:t>
            </a:r>
            <a:r>
              <a:rPr lang="en-FI" err="1"/>
              <a:t>taitoja</a:t>
            </a:r>
            <a:r>
              <a:rPr lang="en-FI"/>
              <a:t>, </a:t>
            </a:r>
            <a:r>
              <a:rPr lang="en-FI" err="1"/>
              <a:t>joilla</a:t>
            </a:r>
            <a:r>
              <a:rPr lang="en-FI"/>
              <a:t> on </a:t>
            </a:r>
            <a:r>
              <a:rPr lang="en-FI" err="1"/>
              <a:t>positiivisia</a:t>
            </a:r>
            <a:r>
              <a:rPr lang="en-FI"/>
              <a:t> </a:t>
            </a:r>
            <a:r>
              <a:rPr lang="en-FI" err="1"/>
              <a:t>vaikutuksia</a:t>
            </a:r>
            <a:r>
              <a:rPr lang="en-FI"/>
              <a:t> </a:t>
            </a:r>
            <a:r>
              <a:rPr lang="en-FI" err="1"/>
              <a:t>oppimiseen</a:t>
            </a:r>
            <a:r>
              <a:rPr lang="en-FI"/>
              <a:t>. </a:t>
            </a:r>
            <a:r>
              <a:rPr lang="en-FI" err="1"/>
              <a:t>Liikunnalla</a:t>
            </a:r>
            <a:r>
              <a:rPr lang="en-FI"/>
              <a:t> </a:t>
            </a:r>
            <a:r>
              <a:rPr lang="en-FI" err="1"/>
              <a:t>yleensäkin</a:t>
            </a:r>
            <a:r>
              <a:rPr lang="en-FI"/>
              <a:t> on </a:t>
            </a:r>
            <a:r>
              <a:rPr lang="en-FI" err="1"/>
              <a:t>monta</a:t>
            </a:r>
            <a:r>
              <a:rPr lang="en-FI"/>
              <a:t> </a:t>
            </a:r>
            <a:r>
              <a:rPr lang="en-FI" err="1"/>
              <a:t>positiivista</a:t>
            </a:r>
            <a:r>
              <a:rPr lang="en-FI"/>
              <a:t> </a:t>
            </a:r>
            <a:r>
              <a:rPr lang="en-FI" err="1"/>
              <a:t>yhteyttä</a:t>
            </a:r>
            <a:r>
              <a:rPr lang="en-FI"/>
              <a:t> </a:t>
            </a:r>
            <a:r>
              <a:rPr lang="en-FI" err="1"/>
              <a:t>oppimiseen</a:t>
            </a:r>
            <a:r>
              <a:rPr lang="en-FI"/>
              <a:t>.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13994-5A46-1840-9D33-37D70A9171AC}" type="slidenum">
              <a:rPr lang="en-FI" smtClean="0"/>
              <a:t>14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53109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err="1"/>
              <a:t>Osa</a:t>
            </a:r>
            <a:r>
              <a:rPr lang="en-FI"/>
              <a:t> </a:t>
            </a:r>
            <a:r>
              <a:rPr lang="en-FI" err="1"/>
              <a:t>oppilaista</a:t>
            </a:r>
            <a:r>
              <a:rPr lang="en-FI"/>
              <a:t> </a:t>
            </a:r>
            <a:r>
              <a:rPr lang="en-FI" err="1"/>
              <a:t>kulkee</a:t>
            </a:r>
            <a:r>
              <a:rPr lang="en-FI"/>
              <a:t> </a:t>
            </a:r>
            <a:r>
              <a:rPr lang="en-FI" err="1"/>
              <a:t>kouluun</a:t>
            </a:r>
            <a:r>
              <a:rPr lang="en-FI"/>
              <a:t> </a:t>
            </a:r>
            <a:r>
              <a:rPr lang="en-FI" err="1"/>
              <a:t>koulukuljetustaksilla</a:t>
            </a:r>
            <a:r>
              <a:rPr lang="en-FI"/>
              <a:t> tai </a:t>
            </a:r>
            <a:r>
              <a:rPr lang="en-FI" err="1"/>
              <a:t>joukkoliikenteellä</a:t>
            </a:r>
            <a:r>
              <a:rPr lang="en-FI"/>
              <a:t>. </a:t>
            </a:r>
            <a:r>
              <a:rPr lang="en-FI" err="1"/>
              <a:t>Myös</a:t>
            </a:r>
            <a:r>
              <a:rPr lang="en-FI"/>
              <a:t> </a:t>
            </a:r>
            <a:r>
              <a:rPr lang="en-FI" err="1"/>
              <a:t>näillä</a:t>
            </a:r>
            <a:r>
              <a:rPr lang="en-FI"/>
              <a:t> </a:t>
            </a:r>
            <a:r>
              <a:rPr lang="en-FI" err="1"/>
              <a:t>kulkumuodoilla</a:t>
            </a:r>
            <a:r>
              <a:rPr lang="en-FI"/>
              <a:t> on </a:t>
            </a:r>
            <a:r>
              <a:rPr lang="en-FI" err="1"/>
              <a:t>mahdollista</a:t>
            </a:r>
            <a:r>
              <a:rPr lang="en-FI"/>
              <a:t> </a:t>
            </a:r>
            <a:r>
              <a:rPr lang="en-FI" err="1"/>
              <a:t>saavutta</a:t>
            </a:r>
            <a:r>
              <a:rPr lang="en-FI"/>
              <a:t> </a:t>
            </a:r>
            <a:r>
              <a:rPr lang="en-FI" err="1"/>
              <a:t>lyhyen</a:t>
            </a:r>
            <a:r>
              <a:rPr lang="en-FI"/>
              <a:t> </a:t>
            </a:r>
            <a:r>
              <a:rPr lang="en-FI" err="1"/>
              <a:t>aktiivisen</a:t>
            </a:r>
            <a:r>
              <a:rPr lang="en-FI"/>
              <a:t> </a:t>
            </a:r>
            <a:r>
              <a:rPr lang="en-FI" err="1"/>
              <a:t>koulumatkan</a:t>
            </a:r>
            <a:r>
              <a:rPr lang="en-FI"/>
              <a:t> </a:t>
            </a:r>
            <a:r>
              <a:rPr lang="en-FI" err="1"/>
              <a:t>verran</a:t>
            </a:r>
            <a:r>
              <a:rPr lang="en-FI"/>
              <a:t> </a:t>
            </a:r>
            <a:r>
              <a:rPr lang="en-FI" err="1"/>
              <a:t>fyysistä</a:t>
            </a:r>
            <a:r>
              <a:rPr lang="en-FI"/>
              <a:t> </a:t>
            </a:r>
            <a:r>
              <a:rPr lang="en-FI" err="1"/>
              <a:t>aktiivisuutta</a:t>
            </a:r>
            <a:r>
              <a:rPr lang="en-FI"/>
              <a:t>. </a:t>
            </a:r>
            <a:r>
              <a:rPr lang="en-FI" err="1"/>
              <a:t>Varsinkin</a:t>
            </a:r>
            <a:r>
              <a:rPr lang="en-FI"/>
              <a:t> </a:t>
            </a:r>
            <a:r>
              <a:rPr lang="en-FI" err="1"/>
              <a:t>bussilla</a:t>
            </a:r>
            <a:r>
              <a:rPr lang="en-FI"/>
              <a:t> tai </a:t>
            </a:r>
            <a:r>
              <a:rPr lang="en-FI" err="1"/>
              <a:t>muulla</a:t>
            </a:r>
            <a:r>
              <a:rPr lang="en-FI"/>
              <a:t> </a:t>
            </a:r>
            <a:r>
              <a:rPr lang="en-FI" err="1"/>
              <a:t>joukkoliikenteellä</a:t>
            </a:r>
            <a:r>
              <a:rPr lang="en-FI"/>
              <a:t> </a:t>
            </a:r>
            <a:r>
              <a:rPr lang="en-FI" err="1"/>
              <a:t>kulkeminen</a:t>
            </a:r>
            <a:r>
              <a:rPr lang="en-FI"/>
              <a:t> </a:t>
            </a:r>
            <a:r>
              <a:rPr lang="en-FI" err="1"/>
              <a:t>kerryttää</a:t>
            </a:r>
            <a:r>
              <a:rPr lang="en-FI"/>
              <a:t> </a:t>
            </a:r>
            <a:r>
              <a:rPr lang="en-FI" err="1"/>
              <a:t>mukavasti</a:t>
            </a:r>
            <a:r>
              <a:rPr lang="en-FI"/>
              <a:t> </a:t>
            </a:r>
            <a:r>
              <a:rPr lang="en-FI" err="1"/>
              <a:t>askelia</a:t>
            </a:r>
            <a:r>
              <a:rPr lang="en-FI"/>
              <a:t>/</a:t>
            </a:r>
            <a:r>
              <a:rPr lang="en-FI" err="1"/>
              <a:t>pyöräilykilometrejä</a:t>
            </a:r>
            <a:r>
              <a:rPr lang="en-FI"/>
              <a:t>.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13994-5A46-1840-9D33-37D70A9171AC}" type="slidenum">
              <a:rPr lang="en-FI" smtClean="0"/>
              <a:t>15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98156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err="1"/>
              <a:t>Tässä</a:t>
            </a:r>
            <a:r>
              <a:rPr lang="en-FI"/>
              <a:t> </a:t>
            </a:r>
            <a:r>
              <a:rPr lang="en-FI" err="1"/>
              <a:t>osiossa</a:t>
            </a:r>
            <a:r>
              <a:rPr lang="en-FI"/>
              <a:t> on </a:t>
            </a:r>
            <a:r>
              <a:rPr lang="en-FI" err="1"/>
              <a:t>keskustelun</a:t>
            </a:r>
            <a:r>
              <a:rPr lang="en-FI"/>
              <a:t> </a:t>
            </a:r>
            <a:r>
              <a:rPr lang="en-FI" err="1"/>
              <a:t>aiheita</a:t>
            </a:r>
            <a:r>
              <a:rPr lang="en-FI"/>
              <a:t> </a:t>
            </a:r>
            <a:r>
              <a:rPr lang="en-FI" err="1"/>
              <a:t>vanhempien</a:t>
            </a:r>
            <a:r>
              <a:rPr lang="en-FI"/>
              <a:t> </a:t>
            </a:r>
            <a:r>
              <a:rPr lang="en-FI" err="1"/>
              <a:t>kanssa</a:t>
            </a:r>
            <a:r>
              <a:rPr lang="en-FI"/>
              <a:t>.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13994-5A46-1840-9D33-37D70A9171AC}" type="slidenum">
              <a:rPr lang="en-FI" smtClean="0"/>
              <a:t>16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54688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err="1"/>
              <a:t>Huoltaja</a:t>
            </a:r>
            <a:r>
              <a:rPr lang="en-FI"/>
              <a:t> </a:t>
            </a:r>
            <a:r>
              <a:rPr lang="en-FI" err="1"/>
              <a:t>päättää</a:t>
            </a:r>
            <a:r>
              <a:rPr lang="en-FI"/>
              <a:t> </a:t>
            </a:r>
            <a:r>
              <a:rPr lang="en-FI" err="1"/>
              <a:t>millä</a:t>
            </a:r>
            <a:r>
              <a:rPr lang="en-FI"/>
              <a:t> </a:t>
            </a:r>
            <a:r>
              <a:rPr lang="en-FI" err="1"/>
              <a:t>koulumatka</a:t>
            </a:r>
            <a:r>
              <a:rPr lang="en-FI"/>
              <a:t> </a:t>
            </a:r>
            <a:r>
              <a:rPr lang="en-FI" err="1"/>
              <a:t>kuljetaan</a:t>
            </a:r>
            <a:r>
              <a:rPr lang="en-FI"/>
              <a:t>, 1-luokasta </a:t>
            </a:r>
            <a:r>
              <a:rPr lang="en-FI" err="1"/>
              <a:t>alkaen</a:t>
            </a:r>
            <a:r>
              <a:rPr lang="en-FI"/>
              <a:t>, </a:t>
            </a:r>
            <a:r>
              <a:rPr lang="en-FI" err="1"/>
              <a:t>ei</a:t>
            </a:r>
            <a:r>
              <a:rPr lang="en-FI"/>
              <a:t> koulu. </a:t>
            </a:r>
          </a:p>
          <a:p>
            <a:r>
              <a:rPr lang="en-FI" err="1"/>
              <a:t>Aktiivinen</a:t>
            </a:r>
            <a:r>
              <a:rPr lang="en-FI"/>
              <a:t> </a:t>
            </a:r>
            <a:r>
              <a:rPr lang="en-FI" err="1"/>
              <a:t>kulkutapa</a:t>
            </a:r>
            <a:r>
              <a:rPr lang="en-FI"/>
              <a:t> </a:t>
            </a:r>
            <a:r>
              <a:rPr lang="en-FI" err="1"/>
              <a:t>ja</a:t>
            </a:r>
            <a:r>
              <a:rPr lang="en-FI"/>
              <a:t> </a:t>
            </a:r>
            <a:r>
              <a:rPr lang="en-FI" err="1"/>
              <a:t>fyysinen</a:t>
            </a:r>
            <a:r>
              <a:rPr lang="en-FI"/>
              <a:t> </a:t>
            </a:r>
            <a:r>
              <a:rPr lang="en-FI" err="1"/>
              <a:t>aktiivisuus</a:t>
            </a:r>
            <a:r>
              <a:rPr lang="en-FI"/>
              <a:t> </a:t>
            </a:r>
            <a:r>
              <a:rPr lang="en-FI" err="1"/>
              <a:t>seuraan</a:t>
            </a:r>
            <a:r>
              <a:rPr lang="en-FI"/>
              <a:t> </a:t>
            </a:r>
            <a:r>
              <a:rPr lang="en-FI" err="1"/>
              <a:t>yleensä</a:t>
            </a:r>
            <a:r>
              <a:rPr lang="en-FI"/>
              <a:t> </a:t>
            </a:r>
            <a:r>
              <a:rPr lang="en-FI" err="1"/>
              <a:t>myös</a:t>
            </a:r>
            <a:r>
              <a:rPr lang="en-FI"/>
              <a:t> </a:t>
            </a:r>
            <a:r>
              <a:rPr lang="en-FI" err="1"/>
              <a:t>aikuisuuteen</a:t>
            </a:r>
            <a:r>
              <a:rPr lang="en-FI"/>
              <a:t>. </a:t>
            </a:r>
          </a:p>
          <a:p>
            <a:endParaRPr lang="en-FI"/>
          </a:p>
          <a:p>
            <a:r>
              <a:rPr lang="en-FI" err="1"/>
              <a:t>Voitte</a:t>
            </a:r>
            <a:r>
              <a:rPr lang="en-FI"/>
              <a:t> </a:t>
            </a:r>
            <a:r>
              <a:rPr lang="en-FI" err="1"/>
              <a:t>keskustella</a:t>
            </a:r>
            <a:r>
              <a:rPr lang="en-FI"/>
              <a:t> </a:t>
            </a:r>
            <a:r>
              <a:rPr lang="en-FI" err="1"/>
              <a:t>vanhempien</a:t>
            </a:r>
            <a:r>
              <a:rPr lang="en-FI"/>
              <a:t> </a:t>
            </a:r>
            <a:r>
              <a:rPr lang="en-FI" err="1"/>
              <a:t>kanssa</a:t>
            </a:r>
            <a:r>
              <a:rPr lang="en-FI"/>
              <a:t>, </a:t>
            </a:r>
            <a:r>
              <a:rPr lang="en-FI" err="1"/>
              <a:t>mitä</a:t>
            </a:r>
            <a:r>
              <a:rPr lang="en-FI"/>
              <a:t> </a:t>
            </a:r>
            <a:r>
              <a:rPr lang="en-FI" err="1"/>
              <a:t>tekijöitä</a:t>
            </a:r>
            <a:r>
              <a:rPr lang="en-FI"/>
              <a:t> </a:t>
            </a:r>
            <a:r>
              <a:rPr lang="en-FI" err="1"/>
              <a:t>vanhemmat</a:t>
            </a:r>
            <a:r>
              <a:rPr lang="en-FI"/>
              <a:t> </a:t>
            </a:r>
            <a:r>
              <a:rPr lang="en-FI" err="1"/>
              <a:t>huomioivat</a:t>
            </a:r>
            <a:r>
              <a:rPr lang="en-FI"/>
              <a:t> </a:t>
            </a:r>
            <a:r>
              <a:rPr lang="en-FI" err="1"/>
              <a:t>päättäessään</a:t>
            </a:r>
            <a:r>
              <a:rPr lang="en-FI"/>
              <a:t> </a:t>
            </a:r>
            <a:r>
              <a:rPr lang="en-FI" err="1"/>
              <a:t>lapsensa</a:t>
            </a:r>
            <a:r>
              <a:rPr lang="en-FI"/>
              <a:t> </a:t>
            </a:r>
            <a:r>
              <a:rPr lang="en-FI" err="1"/>
              <a:t>kulkutapoja</a:t>
            </a:r>
            <a:r>
              <a:rPr lang="en-FI"/>
              <a:t>.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13994-5A46-1840-9D33-37D70A9171AC}" type="slidenum">
              <a:rPr lang="en-FI" smtClean="0"/>
              <a:t>17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52830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err="1"/>
              <a:t>Saattoliikenne</a:t>
            </a:r>
            <a:r>
              <a:rPr lang="en-FI"/>
              <a:t> on </a:t>
            </a:r>
            <a:r>
              <a:rPr lang="en-FI" err="1"/>
              <a:t>suurin</a:t>
            </a:r>
            <a:r>
              <a:rPr lang="en-FI"/>
              <a:t> </a:t>
            </a:r>
            <a:r>
              <a:rPr lang="en-FI" err="1"/>
              <a:t>turvallisuusriski</a:t>
            </a:r>
            <a:r>
              <a:rPr lang="en-FI"/>
              <a:t> </a:t>
            </a:r>
            <a:r>
              <a:rPr lang="en-FI" err="1"/>
              <a:t>koulumatkoilla</a:t>
            </a:r>
            <a:r>
              <a:rPr lang="en-FI"/>
              <a:t>. </a:t>
            </a:r>
            <a:r>
              <a:rPr lang="en-FI" err="1"/>
              <a:t>Lyhyiden</a:t>
            </a:r>
            <a:r>
              <a:rPr lang="en-FI"/>
              <a:t> alle 3 km </a:t>
            </a:r>
            <a:r>
              <a:rPr lang="en-FI" err="1"/>
              <a:t>koulumatkojen</a:t>
            </a:r>
            <a:r>
              <a:rPr lang="en-FI"/>
              <a:t> </a:t>
            </a:r>
            <a:r>
              <a:rPr lang="en-FI" err="1"/>
              <a:t>saattoliikennettä</a:t>
            </a:r>
            <a:r>
              <a:rPr lang="en-FI"/>
              <a:t> </a:t>
            </a:r>
            <a:r>
              <a:rPr lang="en-FI" err="1"/>
              <a:t>tulisi</a:t>
            </a:r>
            <a:r>
              <a:rPr lang="en-FI"/>
              <a:t> </a:t>
            </a:r>
            <a:r>
              <a:rPr lang="en-FI" err="1"/>
              <a:t>välttää</a:t>
            </a:r>
            <a:r>
              <a:rPr lang="en-FI"/>
              <a:t> </a:t>
            </a:r>
            <a:r>
              <a:rPr lang="en-FI" err="1"/>
              <a:t>ja</a:t>
            </a:r>
            <a:r>
              <a:rPr lang="en-FI"/>
              <a:t> </a:t>
            </a:r>
            <a:r>
              <a:rPr lang="en-FI" err="1"/>
              <a:t>muun</a:t>
            </a:r>
            <a:r>
              <a:rPr lang="en-FI"/>
              <a:t> </a:t>
            </a:r>
            <a:r>
              <a:rPr lang="en-FI" err="1"/>
              <a:t>saattoliikenteen</a:t>
            </a:r>
            <a:r>
              <a:rPr lang="en-FI"/>
              <a:t> </a:t>
            </a:r>
            <a:r>
              <a:rPr lang="en-FI" err="1"/>
              <a:t>osalta</a:t>
            </a:r>
            <a:r>
              <a:rPr lang="en-FI"/>
              <a:t> </a:t>
            </a:r>
            <a:r>
              <a:rPr lang="en-FI" err="1"/>
              <a:t>olisi</a:t>
            </a:r>
            <a:r>
              <a:rPr lang="en-FI"/>
              <a:t> </a:t>
            </a:r>
            <a:r>
              <a:rPr lang="en-FI" err="1"/>
              <a:t>hyvä</a:t>
            </a:r>
            <a:r>
              <a:rPr lang="en-FI"/>
              <a:t> </a:t>
            </a:r>
            <a:r>
              <a:rPr lang="en-FI" err="1"/>
              <a:t>sopia</a:t>
            </a:r>
            <a:r>
              <a:rPr lang="en-FI"/>
              <a:t> </a:t>
            </a:r>
            <a:r>
              <a:rPr lang="en-FI" err="1"/>
              <a:t>pelisäännöt</a:t>
            </a:r>
            <a:r>
              <a:rPr lang="en-FI"/>
              <a:t>.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13994-5A46-1840-9D33-37D70A9171AC}" type="slidenum">
              <a:rPr lang="en-FI" smtClean="0"/>
              <a:t>18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80934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err="1"/>
              <a:t>Koulumatkoihin</a:t>
            </a:r>
            <a:r>
              <a:rPr lang="en-FI"/>
              <a:t> </a:t>
            </a:r>
            <a:r>
              <a:rPr lang="en-FI" err="1"/>
              <a:t>vaikuttavia</a:t>
            </a:r>
            <a:r>
              <a:rPr lang="en-FI"/>
              <a:t> </a:t>
            </a:r>
            <a:r>
              <a:rPr lang="en-FI" err="1"/>
              <a:t>olosuhteita</a:t>
            </a:r>
            <a:r>
              <a:rPr lang="en-FI"/>
              <a:t> </a:t>
            </a:r>
            <a:r>
              <a:rPr lang="en-FI" err="1"/>
              <a:t>voidaan</a:t>
            </a:r>
            <a:r>
              <a:rPr lang="en-FI"/>
              <a:t> </a:t>
            </a:r>
            <a:r>
              <a:rPr lang="en-FI" err="1"/>
              <a:t>tarkastella</a:t>
            </a:r>
            <a:r>
              <a:rPr lang="en-FI"/>
              <a:t> </a:t>
            </a:r>
            <a:r>
              <a:rPr lang="en-FI" err="1"/>
              <a:t>yhteistyössä</a:t>
            </a:r>
            <a:r>
              <a:rPr lang="en-FI"/>
              <a:t> </a:t>
            </a:r>
            <a:r>
              <a:rPr lang="en-FI" err="1"/>
              <a:t>koulujen</a:t>
            </a:r>
            <a:r>
              <a:rPr lang="en-FI"/>
              <a:t>, </a:t>
            </a:r>
            <a:r>
              <a:rPr lang="en-FI" err="1"/>
              <a:t>oppilaiden</a:t>
            </a:r>
            <a:r>
              <a:rPr lang="en-FI"/>
              <a:t> </a:t>
            </a:r>
            <a:r>
              <a:rPr lang="en-FI" err="1"/>
              <a:t>ja</a:t>
            </a:r>
            <a:r>
              <a:rPr lang="en-FI"/>
              <a:t> </a:t>
            </a:r>
            <a:r>
              <a:rPr lang="en-FI" err="1"/>
              <a:t>vanhempien</a:t>
            </a:r>
            <a:r>
              <a:rPr lang="en-FI"/>
              <a:t> </a:t>
            </a:r>
            <a:r>
              <a:rPr lang="en-FI" err="1"/>
              <a:t>kanssa</a:t>
            </a:r>
            <a:r>
              <a:rPr lang="en-FI"/>
              <a:t>. </a:t>
            </a:r>
            <a:r>
              <a:rPr lang="en-FI" err="1"/>
              <a:t>Fiksusti</a:t>
            </a:r>
            <a:r>
              <a:rPr lang="en-FI"/>
              <a:t> </a:t>
            </a:r>
            <a:r>
              <a:rPr lang="en-FI" err="1"/>
              <a:t>kouluun</a:t>
            </a:r>
            <a:r>
              <a:rPr lang="en-FI"/>
              <a:t> –</a:t>
            </a:r>
            <a:r>
              <a:rPr lang="en-FI" err="1"/>
              <a:t>ohjelman</a:t>
            </a:r>
            <a:r>
              <a:rPr lang="en-FI"/>
              <a:t> </a:t>
            </a:r>
            <a:r>
              <a:rPr lang="en-FI" err="1"/>
              <a:t>materiaalin</a:t>
            </a:r>
            <a:r>
              <a:rPr lang="en-FI"/>
              <a:t> </a:t>
            </a:r>
            <a:r>
              <a:rPr lang="en-FI" err="1"/>
              <a:t>avulla</a:t>
            </a:r>
            <a:r>
              <a:rPr lang="en-FI"/>
              <a:t> </a:t>
            </a:r>
            <a:r>
              <a:rPr lang="en-FI" err="1"/>
              <a:t>voitte</a:t>
            </a:r>
            <a:r>
              <a:rPr lang="en-FI"/>
              <a:t> </a:t>
            </a:r>
            <a:r>
              <a:rPr lang="en-FI" err="1"/>
              <a:t>tutustua</a:t>
            </a:r>
            <a:r>
              <a:rPr lang="en-FI"/>
              <a:t>, </a:t>
            </a:r>
            <a:r>
              <a:rPr lang="en-FI" err="1"/>
              <a:t>mitä</a:t>
            </a:r>
            <a:r>
              <a:rPr lang="en-FI"/>
              <a:t> </a:t>
            </a:r>
            <a:r>
              <a:rPr lang="en-FI" err="1"/>
              <a:t>siellä</a:t>
            </a:r>
            <a:r>
              <a:rPr lang="en-FI"/>
              <a:t> on </a:t>
            </a:r>
            <a:r>
              <a:rPr lang="en-FI" err="1"/>
              <a:t>huomioitu</a:t>
            </a:r>
            <a:r>
              <a:rPr lang="en-FI"/>
              <a:t>. </a:t>
            </a:r>
          </a:p>
          <a:p>
            <a:br>
              <a:rPr lang="en-FI"/>
            </a:br>
            <a:r>
              <a:rPr lang="en-FI" err="1"/>
              <a:t>Tässä</a:t>
            </a:r>
            <a:r>
              <a:rPr lang="en-FI"/>
              <a:t> </a:t>
            </a:r>
            <a:r>
              <a:rPr lang="en-FI" err="1"/>
              <a:t>osiossa</a:t>
            </a:r>
            <a:r>
              <a:rPr lang="en-FI"/>
              <a:t> on </a:t>
            </a:r>
            <a:r>
              <a:rPr lang="en-FI" err="1"/>
              <a:t>hyvä</a:t>
            </a:r>
            <a:r>
              <a:rPr lang="en-FI"/>
              <a:t> </a:t>
            </a:r>
            <a:r>
              <a:rPr lang="en-FI" err="1"/>
              <a:t>keskustella</a:t>
            </a:r>
            <a:r>
              <a:rPr lang="en-FI"/>
              <a:t>, </a:t>
            </a:r>
            <a:r>
              <a:rPr lang="en-FI" err="1"/>
              <a:t>onko</a:t>
            </a:r>
            <a:r>
              <a:rPr lang="en-FI"/>
              <a:t> </a:t>
            </a:r>
            <a:r>
              <a:rPr lang="en-FI" err="1"/>
              <a:t>asioita</a:t>
            </a:r>
            <a:r>
              <a:rPr lang="en-FI"/>
              <a:t> </a:t>
            </a:r>
            <a:r>
              <a:rPr lang="en-FI" err="1"/>
              <a:t>mihin</a:t>
            </a:r>
            <a:r>
              <a:rPr lang="en-FI"/>
              <a:t> </a:t>
            </a:r>
            <a:r>
              <a:rPr lang="en-FI" err="1"/>
              <a:t>vanhemmat</a:t>
            </a:r>
            <a:r>
              <a:rPr lang="en-FI"/>
              <a:t> </a:t>
            </a:r>
            <a:r>
              <a:rPr lang="en-FI" err="1"/>
              <a:t>voivat</a:t>
            </a:r>
            <a:r>
              <a:rPr lang="en-FI"/>
              <a:t> </a:t>
            </a:r>
            <a:r>
              <a:rPr lang="en-FI" err="1"/>
              <a:t>vaikuttaa</a:t>
            </a:r>
            <a:r>
              <a:rPr lang="en-FI"/>
              <a:t> (</a:t>
            </a:r>
            <a:r>
              <a:rPr lang="en-FI" err="1"/>
              <a:t>esim</a:t>
            </a:r>
            <a:r>
              <a:rPr lang="en-FI"/>
              <a:t>. </a:t>
            </a:r>
            <a:r>
              <a:rPr lang="en-FI" err="1"/>
              <a:t>oma</a:t>
            </a:r>
            <a:r>
              <a:rPr lang="en-FI"/>
              <a:t> </a:t>
            </a:r>
            <a:r>
              <a:rPr lang="en-FI" err="1"/>
              <a:t>ajonopeus</a:t>
            </a:r>
            <a:r>
              <a:rPr lang="en-FI"/>
              <a:t>, </a:t>
            </a:r>
            <a:r>
              <a:rPr lang="en-FI" err="1"/>
              <a:t>ennakointi</a:t>
            </a:r>
            <a:r>
              <a:rPr lang="en-FI"/>
              <a:t>, </a:t>
            </a:r>
            <a:r>
              <a:rPr lang="en-FI" err="1"/>
              <a:t>saattoliikenne</a:t>
            </a:r>
            <a:r>
              <a:rPr lang="en-FI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13994-5A46-1840-9D33-37D70A9171AC}" type="slidenum">
              <a:rPr lang="en-FI" smtClean="0"/>
              <a:t>19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5716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err="1"/>
              <a:t>Aktiivisella</a:t>
            </a:r>
            <a:r>
              <a:rPr lang="en-FI"/>
              <a:t> </a:t>
            </a:r>
            <a:r>
              <a:rPr lang="en-FI" err="1"/>
              <a:t>ja</a:t>
            </a:r>
            <a:r>
              <a:rPr lang="en-FI"/>
              <a:t> </a:t>
            </a:r>
            <a:r>
              <a:rPr lang="en-FI" err="1"/>
              <a:t>kestävällä</a:t>
            </a:r>
            <a:r>
              <a:rPr lang="en-FI"/>
              <a:t> </a:t>
            </a:r>
            <a:r>
              <a:rPr lang="en-FI" err="1"/>
              <a:t>koulumatkalla</a:t>
            </a:r>
            <a:r>
              <a:rPr lang="en-FI"/>
              <a:t> on </a:t>
            </a:r>
            <a:r>
              <a:rPr lang="en-FI" err="1"/>
              <a:t>valtavasti</a:t>
            </a:r>
            <a:r>
              <a:rPr lang="en-FI"/>
              <a:t> </a:t>
            </a:r>
            <a:r>
              <a:rPr lang="en-FI" err="1"/>
              <a:t>erilaisia</a:t>
            </a:r>
            <a:r>
              <a:rPr lang="en-FI"/>
              <a:t> </a:t>
            </a:r>
            <a:r>
              <a:rPr lang="en-FI" err="1"/>
              <a:t>hyötyjä</a:t>
            </a:r>
            <a:r>
              <a:rPr lang="en-FI"/>
              <a:t>, </a:t>
            </a:r>
            <a:r>
              <a:rPr lang="en-FI" err="1"/>
              <a:t>joita</a:t>
            </a:r>
            <a:r>
              <a:rPr lang="en-FI"/>
              <a:t> </a:t>
            </a:r>
            <a:r>
              <a:rPr lang="en-FI" err="1"/>
              <a:t>käydään</a:t>
            </a:r>
            <a:r>
              <a:rPr lang="en-FI"/>
              <a:t> </a:t>
            </a:r>
            <a:r>
              <a:rPr lang="en-FI" err="1"/>
              <a:t>myös</a:t>
            </a:r>
            <a:r>
              <a:rPr lang="en-FI"/>
              <a:t> </a:t>
            </a:r>
            <a:r>
              <a:rPr lang="en-FI" err="1"/>
              <a:t>läpi</a:t>
            </a:r>
            <a:r>
              <a:rPr lang="en-FI"/>
              <a:t> </a:t>
            </a:r>
            <a:r>
              <a:rPr lang="en-FI" err="1"/>
              <a:t>tässä</a:t>
            </a:r>
            <a:r>
              <a:rPr lang="en-FI"/>
              <a:t> </a:t>
            </a:r>
            <a:r>
              <a:rPr lang="en-FI" err="1"/>
              <a:t>materiaalissa</a:t>
            </a:r>
            <a:r>
              <a:rPr lang="en-FI"/>
              <a:t>.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13994-5A46-1840-9D33-37D70A9171AC}" type="slidenum">
              <a:rPr lang="en-FI" smtClean="0"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98701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err="1"/>
              <a:t>Palautetta</a:t>
            </a:r>
            <a:r>
              <a:rPr lang="en-FI"/>
              <a:t> </a:t>
            </a:r>
            <a:r>
              <a:rPr lang="en-FI" err="1"/>
              <a:t>materiaalista</a:t>
            </a:r>
            <a:r>
              <a:rPr lang="en-FI"/>
              <a:t> </a:t>
            </a:r>
            <a:r>
              <a:rPr lang="en-FI" err="1"/>
              <a:t>voi</a:t>
            </a:r>
            <a:r>
              <a:rPr lang="en-FI"/>
              <a:t> </a:t>
            </a:r>
            <a:r>
              <a:rPr lang="en-FI" err="1"/>
              <a:t>antaa</a:t>
            </a:r>
            <a:r>
              <a:rPr lang="en-FI"/>
              <a:t> </a:t>
            </a:r>
            <a:r>
              <a:rPr lang="en-FI" err="1"/>
              <a:t>Fiksusti</a:t>
            </a:r>
            <a:r>
              <a:rPr lang="en-FI"/>
              <a:t> </a:t>
            </a:r>
            <a:r>
              <a:rPr lang="en-FI" err="1"/>
              <a:t>kouluun</a:t>
            </a:r>
            <a:r>
              <a:rPr lang="en-FI"/>
              <a:t> –</a:t>
            </a:r>
            <a:r>
              <a:rPr lang="en-FI" err="1"/>
              <a:t>ohjelman</a:t>
            </a:r>
            <a:r>
              <a:rPr lang="en-FI"/>
              <a:t> </a:t>
            </a:r>
            <a:r>
              <a:rPr lang="en-FI" err="1"/>
              <a:t>yhteystietojen</a:t>
            </a:r>
            <a:r>
              <a:rPr lang="en-FI"/>
              <a:t> </a:t>
            </a:r>
            <a:r>
              <a:rPr lang="en-FI" err="1"/>
              <a:t>kautta</a:t>
            </a:r>
            <a:r>
              <a:rPr lang="en-FI"/>
              <a:t>.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13994-5A46-1840-9D33-37D70A9171AC}" type="slidenum">
              <a:rPr lang="en-FI" smtClean="0"/>
              <a:t>20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11789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Tässä hyödyistä hieman tarkemmin. Varsinkin hyödyt fyysiseen kuntoon ja fyysiseen aktiivisuuteen ovat selkeitä. Lisää tietoja tutkimusperusteisesti hyödyistä löytyy Fiksusti kouluun </a:t>
            </a:r>
            <a:r>
              <a:rPr lang="fi-FI" dirty="0"/>
              <a:t>-</a:t>
            </a:r>
            <a:r>
              <a:rPr lang="en-FI" dirty="0"/>
              <a:t>verkkosivuilta.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13994-5A46-1840-9D33-37D70A9171AC}" type="slidenum">
              <a:rPr lang="en-FI" smtClean="0"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9243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err="1"/>
              <a:t>Koulumatkojen</a:t>
            </a:r>
            <a:r>
              <a:rPr lang="en-FI"/>
              <a:t> </a:t>
            </a:r>
            <a:r>
              <a:rPr lang="en-FI" err="1"/>
              <a:t>turvallisuus</a:t>
            </a:r>
            <a:r>
              <a:rPr lang="en-FI"/>
              <a:t> on </a:t>
            </a:r>
            <a:r>
              <a:rPr lang="en-FI" err="1"/>
              <a:t>tietenkin</a:t>
            </a:r>
            <a:r>
              <a:rPr lang="en-FI"/>
              <a:t> </a:t>
            </a:r>
            <a:r>
              <a:rPr lang="en-FI" err="1"/>
              <a:t>huoltajien</a:t>
            </a:r>
            <a:r>
              <a:rPr lang="en-FI"/>
              <a:t> </a:t>
            </a:r>
            <a:r>
              <a:rPr lang="en-FI" err="1"/>
              <a:t>näkökulmasta</a:t>
            </a:r>
            <a:r>
              <a:rPr lang="en-FI"/>
              <a:t> </a:t>
            </a:r>
            <a:r>
              <a:rPr lang="en-FI" err="1"/>
              <a:t>tärkein</a:t>
            </a:r>
            <a:r>
              <a:rPr lang="en-FI"/>
              <a:t> </a:t>
            </a:r>
            <a:r>
              <a:rPr lang="en-FI" err="1"/>
              <a:t>asia</a:t>
            </a:r>
            <a:r>
              <a:rPr lang="en-FI"/>
              <a:t>, </a:t>
            </a:r>
            <a:r>
              <a:rPr lang="en-FI" err="1"/>
              <a:t>jotta</a:t>
            </a:r>
            <a:r>
              <a:rPr lang="en-FI"/>
              <a:t> </a:t>
            </a:r>
            <a:r>
              <a:rPr lang="en-FI" err="1"/>
              <a:t>oman</a:t>
            </a:r>
            <a:r>
              <a:rPr lang="en-FI"/>
              <a:t> </a:t>
            </a:r>
            <a:r>
              <a:rPr lang="en-FI" err="1"/>
              <a:t>lapsen</a:t>
            </a:r>
            <a:r>
              <a:rPr lang="en-FI"/>
              <a:t> </a:t>
            </a:r>
            <a:r>
              <a:rPr lang="en-FI" err="1"/>
              <a:t>voi</a:t>
            </a:r>
            <a:r>
              <a:rPr lang="en-FI"/>
              <a:t> </a:t>
            </a:r>
            <a:r>
              <a:rPr lang="en-FI" err="1"/>
              <a:t>päästää</a:t>
            </a:r>
            <a:r>
              <a:rPr lang="en-FI"/>
              <a:t> </a:t>
            </a:r>
            <a:r>
              <a:rPr lang="en-FI" err="1"/>
              <a:t>kulkemaan</a:t>
            </a:r>
            <a:r>
              <a:rPr lang="en-FI"/>
              <a:t> </a:t>
            </a:r>
            <a:r>
              <a:rPr lang="en-FI" err="1"/>
              <a:t>koulumatkan</a:t>
            </a:r>
            <a:r>
              <a:rPr lang="en-FI"/>
              <a:t> </a:t>
            </a:r>
            <a:r>
              <a:rPr lang="en-FI" err="1"/>
              <a:t>itsenäisesti</a:t>
            </a:r>
            <a:r>
              <a:rPr lang="en-FI"/>
              <a:t>.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13994-5A46-1840-9D33-37D70A9171AC}" type="slidenum">
              <a:rPr lang="en-FI" smtClean="0"/>
              <a:t>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26541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13994-5A46-1840-9D33-37D70A9171AC}" type="slidenum">
              <a:rPr lang="en-FI" smtClean="0"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31702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err="1"/>
              <a:t>Koulumatkojen</a:t>
            </a:r>
            <a:r>
              <a:rPr lang="en-FI"/>
              <a:t> </a:t>
            </a:r>
            <a:r>
              <a:rPr lang="en-FI" err="1"/>
              <a:t>kuljetaan</a:t>
            </a:r>
            <a:r>
              <a:rPr lang="en-FI"/>
              <a:t> </a:t>
            </a:r>
            <a:r>
              <a:rPr lang="en-FI" err="1"/>
              <a:t>Suomessa</a:t>
            </a:r>
            <a:r>
              <a:rPr lang="en-FI"/>
              <a:t> </a:t>
            </a:r>
            <a:r>
              <a:rPr lang="en-FI" err="1"/>
              <a:t>varsinkin</a:t>
            </a:r>
            <a:r>
              <a:rPr lang="en-FI"/>
              <a:t> </a:t>
            </a:r>
            <a:r>
              <a:rPr lang="en-FI" err="1"/>
              <a:t>syksyllä</a:t>
            </a:r>
            <a:r>
              <a:rPr lang="en-FI"/>
              <a:t> </a:t>
            </a:r>
            <a:r>
              <a:rPr lang="en-FI" err="1"/>
              <a:t>ja</a:t>
            </a:r>
            <a:r>
              <a:rPr lang="en-FI"/>
              <a:t> </a:t>
            </a:r>
            <a:r>
              <a:rPr lang="en-FI" err="1"/>
              <a:t>keväällä</a:t>
            </a:r>
            <a:r>
              <a:rPr lang="en-FI"/>
              <a:t> </a:t>
            </a:r>
            <a:r>
              <a:rPr lang="en-FI" err="1"/>
              <a:t>erittäin</a:t>
            </a:r>
            <a:r>
              <a:rPr lang="en-FI"/>
              <a:t> </a:t>
            </a:r>
            <a:r>
              <a:rPr lang="en-FI" err="1"/>
              <a:t>aktiivisesti</a:t>
            </a:r>
            <a:r>
              <a:rPr lang="en-FI"/>
              <a:t>. 3–5 km </a:t>
            </a:r>
            <a:r>
              <a:rPr lang="en-FI" err="1"/>
              <a:t>matka</a:t>
            </a:r>
            <a:r>
              <a:rPr lang="en-FI"/>
              <a:t> on </a:t>
            </a:r>
            <a:r>
              <a:rPr lang="en-FI" err="1"/>
              <a:t>vielä</a:t>
            </a:r>
            <a:r>
              <a:rPr lang="en-FI"/>
              <a:t> </a:t>
            </a:r>
            <a:r>
              <a:rPr lang="en-FI" err="1"/>
              <a:t>pyöräiltävä</a:t>
            </a:r>
            <a:r>
              <a:rPr lang="en-FI"/>
              <a:t> </a:t>
            </a:r>
            <a:r>
              <a:rPr lang="en-FI" err="1"/>
              <a:t>varsinkin</a:t>
            </a:r>
            <a:r>
              <a:rPr lang="en-FI"/>
              <a:t> </a:t>
            </a:r>
            <a:r>
              <a:rPr lang="en-FI" err="1"/>
              <a:t>yläkouluoppilailla</a:t>
            </a:r>
            <a:r>
              <a:rPr lang="en-FI"/>
              <a:t> </a:t>
            </a:r>
            <a:r>
              <a:rPr lang="en-FI" err="1"/>
              <a:t>ja</a:t>
            </a:r>
            <a:r>
              <a:rPr lang="en-FI"/>
              <a:t> </a:t>
            </a:r>
            <a:r>
              <a:rPr lang="en-FI" err="1"/>
              <a:t>sillä</a:t>
            </a:r>
            <a:r>
              <a:rPr lang="en-FI"/>
              <a:t> </a:t>
            </a:r>
            <a:r>
              <a:rPr lang="en-FI" err="1"/>
              <a:t>etäisyydellä</a:t>
            </a:r>
            <a:r>
              <a:rPr lang="en-FI"/>
              <a:t> </a:t>
            </a:r>
            <a:r>
              <a:rPr lang="en-FI" err="1"/>
              <a:t>potentiaalia</a:t>
            </a:r>
            <a:r>
              <a:rPr lang="en-FI"/>
              <a:t> </a:t>
            </a:r>
            <a:r>
              <a:rPr lang="en-FI" err="1"/>
              <a:t>aktiivisen</a:t>
            </a:r>
            <a:r>
              <a:rPr lang="en-FI"/>
              <a:t> </a:t>
            </a:r>
            <a:r>
              <a:rPr lang="en-FI" err="1"/>
              <a:t>kulkutavan</a:t>
            </a:r>
            <a:r>
              <a:rPr lang="en-FI"/>
              <a:t> </a:t>
            </a:r>
            <a:r>
              <a:rPr lang="en-FI" err="1"/>
              <a:t>kasvattamiseen</a:t>
            </a:r>
            <a:r>
              <a:rPr lang="en-FI"/>
              <a:t> </a:t>
            </a:r>
            <a:r>
              <a:rPr lang="en-FI" err="1"/>
              <a:t>vielä</a:t>
            </a:r>
            <a:r>
              <a:rPr lang="en-FI"/>
              <a:t> </a:t>
            </a:r>
            <a:r>
              <a:rPr lang="en-FI" err="1"/>
              <a:t>onkin</a:t>
            </a:r>
            <a:r>
              <a:rPr lang="en-FI"/>
              <a:t>.</a:t>
            </a:r>
          </a:p>
          <a:p>
            <a:endParaRPr lang="en-FI"/>
          </a:p>
          <a:p>
            <a:r>
              <a:rPr lang="en-FI" err="1"/>
              <a:t>Talvella</a:t>
            </a:r>
            <a:r>
              <a:rPr lang="en-FI"/>
              <a:t> </a:t>
            </a:r>
            <a:r>
              <a:rPr lang="en-FI" err="1"/>
              <a:t>aktiivisen</a:t>
            </a:r>
            <a:r>
              <a:rPr lang="en-FI"/>
              <a:t> </a:t>
            </a:r>
            <a:r>
              <a:rPr lang="en-FI" err="1"/>
              <a:t>kulkutavan</a:t>
            </a:r>
            <a:r>
              <a:rPr lang="en-FI"/>
              <a:t> </a:t>
            </a:r>
            <a:r>
              <a:rPr lang="en-FI" err="1"/>
              <a:t>osuus</a:t>
            </a:r>
            <a:r>
              <a:rPr lang="en-FI"/>
              <a:t> </a:t>
            </a:r>
            <a:r>
              <a:rPr lang="en-FI" err="1"/>
              <a:t>ja</a:t>
            </a:r>
            <a:r>
              <a:rPr lang="en-FI"/>
              <a:t> </a:t>
            </a:r>
            <a:r>
              <a:rPr lang="en-FI" err="1"/>
              <a:t>varsinkin</a:t>
            </a:r>
            <a:r>
              <a:rPr lang="en-FI"/>
              <a:t> </a:t>
            </a:r>
            <a:r>
              <a:rPr lang="en-FI" err="1"/>
              <a:t>pyöräily</a:t>
            </a:r>
            <a:r>
              <a:rPr lang="en-FI"/>
              <a:t> </a:t>
            </a:r>
            <a:r>
              <a:rPr lang="en-FI" err="1"/>
              <a:t>laskee</a:t>
            </a:r>
            <a:r>
              <a:rPr lang="en-FI"/>
              <a:t> </a:t>
            </a:r>
            <a:r>
              <a:rPr lang="en-FI" err="1"/>
              <a:t>selvästi</a:t>
            </a:r>
            <a:r>
              <a:rPr lang="en-FI"/>
              <a:t>.</a:t>
            </a:r>
            <a:br>
              <a:rPr lang="en-FI"/>
            </a:br>
            <a:br>
              <a:rPr lang="en-FI"/>
            </a:br>
            <a:r>
              <a:rPr lang="en-FI" err="1"/>
              <a:t>Pojat</a:t>
            </a:r>
            <a:r>
              <a:rPr lang="en-FI"/>
              <a:t> </a:t>
            </a:r>
            <a:r>
              <a:rPr lang="en-FI" err="1"/>
              <a:t>kulkevat</a:t>
            </a:r>
            <a:r>
              <a:rPr lang="en-FI"/>
              <a:t> </a:t>
            </a:r>
            <a:r>
              <a:rPr lang="en-FI" err="1"/>
              <a:t>tyttöjä</a:t>
            </a:r>
            <a:r>
              <a:rPr lang="en-FI"/>
              <a:t> </a:t>
            </a:r>
            <a:r>
              <a:rPr lang="en-FI" err="1"/>
              <a:t>enemmän</a:t>
            </a:r>
            <a:r>
              <a:rPr lang="en-FI"/>
              <a:t> </a:t>
            </a:r>
            <a:r>
              <a:rPr lang="en-FI" err="1"/>
              <a:t>pyörällä</a:t>
            </a:r>
            <a:r>
              <a:rPr lang="en-FI"/>
              <a:t> </a:t>
            </a:r>
            <a:r>
              <a:rPr lang="en-FI" err="1"/>
              <a:t>syksyllä</a:t>
            </a:r>
            <a:r>
              <a:rPr lang="en-FI"/>
              <a:t> </a:t>
            </a:r>
            <a:r>
              <a:rPr lang="en-FI" err="1"/>
              <a:t>ja</a:t>
            </a:r>
            <a:r>
              <a:rPr lang="en-FI"/>
              <a:t> </a:t>
            </a:r>
            <a:r>
              <a:rPr lang="en-FI" err="1"/>
              <a:t>talvella</a:t>
            </a:r>
            <a:r>
              <a:rPr lang="en-FI"/>
              <a:t>. </a:t>
            </a:r>
            <a:r>
              <a:rPr lang="en-FI" err="1"/>
              <a:t>Talvella</a:t>
            </a:r>
            <a:r>
              <a:rPr lang="en-FI"/>
              <a:t> </a:t>
            </a:r>
            <a:r>
              <a:rPr lang="en-FI" err="1"/>
              <a:t>tyttöjen</a:t>
            </a:r>
            <a:r>
              <a:rPr lang="en-FI"/>
              <a:t> </a:t>
            </a:r>
            <a:r>
              <a:rPr lang="en-FI" err="1"/>
              <a:t>pyöräilymäärä</a:t>
            </a:r>
            <a:r>
              <a:rPr lang="en-FI"/>
              <a:t> </a:t>
            </a:r>
            <a:r>
              <a:rPr lang="en-FI" err="1"/>
              <a:t>vähenee</a:t>
            </a:r>
            <a:r>
              <a:rPr lang="en-FI"/>
              <a:t> </a:t>
            </a:r>
            <a:r>
              <a:rPr lang="en-FI" err="1"/>
              <a:t>huomattavasti</a:t>
            </a:r>
            <a:r>
              <a:rPr lang="en-FI"/>
              <a:t> </a:t>
            </a:r>
            <a:r>
              <a:rPr lang="en-FI" err="1"/>
              <a:t>poikia</a:t>
            </a:r>
            <a:r>
              <a:rPr lang="en-FI"/>
              <a:t> </a:t>
            </a:r>
            <a:r>
              <a:rPr lang="en-FI" err="1"/>
              <a:t>enemmän</a:t>
            </a:r>
            <a:r>
              <a:rPr lang="en-FI"/>
              <a:t>.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13994-5A46-1840-9D33-37D70A9171AC}" type="slidenum">
              <a:rPr lang="en-FI" smtClean="0"/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25499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err="1"/>
              <a:t>Pyörällä</a:t>
            </a:r>
            <a:r>
              <a:rPr lang="en-FI"/>
              <a:t> </a:t>
            </a:r>
            <a:r>
              <a:rPr lang="en-FI" err="1"/>
              <a:t>kuljetaan</a:t>
            </a:r>
            <a:r>
              <a:rPr lang="en-FI"/>
              <a:t> </a:t>
            </a:r>
            <a:r>
              <a:rPr lang="en-FI" err="1"/>
              <a:t>pidempiä</a:t>
            </a:r>
            <a:r>
              <a:rPr lang="en-FI"/>
              <a:t> </a:t>
            </a:r>
            <a:r>
              <a:rPr lang="en-FI" err="1"/>
              <a:t>matkoja</a:t>
            </a:r>
            <a:r>
              <a:rPr lang="en-FI"/>
              <a:t>, </a:t>
            </a:r>
            <a:r>
              <a:rPr lang="en-FI" err="1"/>
              <a:t>joten</a:t>
            </a:r>
            <a:r>
              <a:rPr lang="en-FI"/>
              <a:t> </a:t>
            </a:r>
            <a:r>
              <a:rPr lang="en-FI" err="1"/>
              <a:t>sen</a:t>
            </a:r>
            <a:r>
              <a:rPr lang="en-FI"/>
              <a:t> </a:t>
            </a:r>
            <a:r>
              <a:rPr lang="en-FI" err="1"/>
              <a:t>väheneminen</a:t>
            </a:r>
            <a:r>
              <a:rPr lang="en-FI"/>
              <a:t> </a:t>
            </a:r>
            <a:r>
              <a:rPr lang="en-FI" err="1"/>
              <a:t>aiheuttaa</a:t>
            </a:r>
            <a:r>
              <a:rPr lang="en-FI"/>
              <a:t> </a:t>
            </a:r>
            <a:r>
              <a:rPr lang="en-FI" err="1"/>
              <a:t>moottoriajouneuvojen</a:t>
            </a:r>
            <a:r>
              <a:rPr lang="en-FI"/>
              <a:t> </a:t>
            </a:r>
            <a:r>
              <a:rPr lang="en-FI" err="1"/>
              <a:t>käytön</a:t>
            </a:r>
            <a:r>
              <a:rPr lang="en-FI"/>
              <a:t> </a:t>
            </a:r>
            <a:r>
              <a:rPr lang="en-FI" err="1"/>
              <a:t>lisääntymisen</a:t>
            </a:r>
            <a:r>
              <a:rPr lang="en-FI"/>
              <a:t> </a:t>
            </a:r>
            <a:r>
              <a:rPr lang="en-FI" err="1"/>
              <a:t>varsinkin</a:t>
            </a:r>
            <a:r>
              <a:rPr lang="en-FI"/>
              <a:t> </a:t>
            </a:r>
            <a:r>
              <a:rPr lang="en-FI" err="1"/>
              <a:t>talvella</a:t>
            </a:r>
            <a:r>
              <a:rPr lang="en-FI"/>
              <a:t>, jo </a:t>
            </a:r>
            <a:r>
              <a:rPr lang="en-FI" err="1"/>
              <a:t>lyhyillä</a:t>
            </a:r>
            <a:r>
              <a:rPr lang="en-FI"/>
              <a:t> 1-2 km </a:t>
            </a:r>
            <a:r>
              <a:rPr lang="en-FI" err="1"/>
              <a:t>matkoilla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13994-5A46-1840-9D33-37D70A9171AC}" type="slidenum">
              <a:rPr lang="en-FI" smtClean="0"/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47063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err="1"/>
              <a:t>Autokyydit</a:t>
            </a:r>
            <a:r>
              <a:rPr lang="en-FI"/>
              <a:t> </a:t>
            </a:r>
            <a:r>
              <a:rPr lang="en-FI" err="1"/>
              <a:t>painottuvat</a:t>
            </a:r>
            <a:r>
              <a:rPr lang="en-FI"/>
              <a:t> </a:t>
            </a:r>
            <a:r>
              <a:rPr lang="en-FI" err="1"/>
              <a:t>kouluun</a:t>
            </a:r>
            <a:r>
              <a:rPr lang="en-FI"/>
              <a:t> </a:t>
            </a:r>
            <a:r>
              <a:rPr lang="en-FI" err="1"/>
              <a:t>menomatkalla</a:t>
            </a:r>
            <a:r>
              <a:rPr lang="en-FI"/>
              <a:t>, </a:t>
            </a:r>
            <a:r>
              <a:rPr lang="en-FI" err="1"/>
              <a:t>joka</a:t>
            </a:r>
            <a:r>
              <a:rPr lang="en-FI"/>
              <a:t> </a:t>
            </a:r>
            <a:r>
              <a:rPr lang="en-FI" err="1"/>
              <a:t>aiheuttaa</a:t>
            </a:r>
            <a:r>
              <a:rPr lang="en-FI"/>
              <a:t> </a:t>
            </a:r>
            <a:r>
              <a:rPr lang="en-FI" err="1"/>
              <a:t>pahimillaan</a:t>
            </a:r>
            <a:r>
              <a:rPr lang="en-FI"/>
              <a:t> </a:t>
            </a:r>
            <a:r>
              <a:rPr lang="en-FI" err="1"/>
              <a:t>suuren</a:t>
            </a:r>
            <a:r>
              <a:rPr lang="en-FI"/>
              <a:t> </a:t>
            </a:r>
            <a:r>
              <a:rPr lang="en-FI" err="1"/>
              <a:t>autoliikenteen</a:t>
            </a:r>
            <a:r>
              <a:rPr lang="en-FI"/>
              <a:t> </a:t>
            </a:r>
            <a:r>
              <a:rPr lang="en-FI" err="1"/>
              <a:t>määrän</a:t>
            </a:r>
            <a:r>
              <a:rPr lang="en-FI"/>
              <a:t> </a:t>
            </a:r>
            <a:r>
              <a:rPr lang="en-FI" err="1"/>
              <a:t>koulun</a:t>
            </a:r>
            <a:r>
              <a:rPr lang="en-FI"/>
              <a:t> </a:t>
            </a:r>
            <a:r>
              <a:rPr lang="en-FI" err="1"/>
              <a:t>piha-alueella</a:t>
            </a:r>
            <a:r>
              <a:rPr lang="en-FI"/>
              <a:t> </a:t>
            </a:r>
            <a:r>
              <a:rPr lang="en-FI" err="1"/>
              <a:t>ja</a:t>
            </a:r>
            <a:r>
              <a:rPr lang="en-FI"/>
              <a:t> </a:t>
            </a:r>
            <a:r>
              <a:rPr lang="en-FI" err="1"/>
              <a:t>lähiristeyksiin</a:t>
            </a:r>
            <a:r>
              <a:rPr lang="en-FI"/>
              <a:t>, </a:t>
            </a:r>
            <a:r>
              <a:rPr lang="en-FI" err="1"/>
              <a:t>joka</a:t>
            </a:r>
            <a:r>
              <a:rPr lang="en-FI"/>
              <a:t> </a:t>
            </a:r>
            <a:r>
              <a:rPr lang="en-FI" err="1"/>
              <a:t>voi</a:t>
            </a:r>
            <a:r>
              <a:rPr lang="en-FI"/>
              <a:t> </a:t>
            </a:r>
            <a:r>
              <a:rPr lang="en-FI" err="1"/>
              <a:t>aiheuttaa</a:t>
            </a:r>
            <a:r>
              <a:rPr lang="en-FI"/>
              <a:t> </a:t>
            </a:r>
            <a:r>
              <a:rPr lang="en-FI" err="1"/>
              <a:t>kävellen</a:t>
            </a:r>
            <a:r>
              <a:rPr lang="en-FI"/>
              <a:t> </a:t>
            </a:r>
            <a:r>
              <a:rPr lang="en-FI" err="1"/>
              <a:t>ja</a:t>
            </a:r>
            <a:r>
              <a:rPr lang="en-FI"/>
              <a:t> </a:t>
            </a:r>
            <a:r>
              <a:rPr lang="en-FI" err="1"/>
              <a:t>pyörällä</a:t>
            </a:r>
            <a:r>
              <a:rPr lang="en-FI"/>
              <a:t> </a:t>
            </a:r>
            <a:r>
              <a:rPr lang="en-FI" err="1"/>
              <a:t>tuleville</a:t>
            </a:r>
            <a:r>
              <a:rPr lang="en-FI"/>
              <a:t> </a:t>
            </a:r>
            <a:r>
              <a:rPr lang="en-FI" err="1"/>
              <a:t>oppilaille</a:t>
            </a:r>
            <a:r>
              <a:rPr lang="en-FI"/>
              <a:t> </a:t>
            </a:r>
            <a:r>
              <a:rPr lang="en-FI" err="1"/>
              <a:t>vaaratilanteita</a:t>
            </a:r>
            <a:r>
              <a:rPr lang="en-FI"/>
              <a:t>. </a:t>
            </a:r>
            <a:r>
              <a:rPr lang="en-FI" err="1"/>
              <a:t>Autokyydityksen</a:t>
            </a:r>
            <a:r>
              <a:rPr lang="en-FI"/>
              <a:t> </a:t>
            </a:r>
            <a:r>
              <a:rPr lang="en-FI" err="1"/>
              <a:t>määrä</a:t>
            </a:r>
            <a:r>
              <a:rPr lang="en-FI"/>
              <a:t> </a:t>
            </a:r>
            <a:r>
              <a:rPr lang="en-FI" err="1"/>
              <a:t>kasvaa</a:t>
            </a:r>
            <a:r>
              <a:rPr lang="en-FI"/>
              <a:t> </a:t>
            </a:r>
            <a:r>
              <a:rPr lang="en-FI" err="1"/>
              <a:t>talvella</a:t>
            </a:r>
            <a:r>
              <a:rPr lang="en-FI"/>
              <a:t> </a:t>
            </a:r>
            <a:r>
              <a:rPr lang="en-FI" err="1"/>
              <a:t>merkittävästi</a:t>
            </a:r>
            <a:r>
              <a:rPr lang="en-FI"/>
              <a:t>. </a:t>
            </a:r>
          </a:p>
          <a:p>
            <a:endParaRPr lang="en-FI"/>
          </a:p>
          <a:p>
            <a:r>
              <a:rPr lang="en-FI"/>
              <a:t>1-2 km on </a:t>
            </a:r>
            <a:r>
              <a:rPr lang="en-FI" err="1"/>
              <a:t>vielä</a:t>
            </a:r>
            <a:r>
              <a:rPr lang="en-FI"/>
              <a:t> </a:t>
            </a:r>
            <a:r>
              <a:rPr lang="en-FI" err="1"/>
              <a:t>käveltävä</a:t>
            </a:r>
            <a:r>
              <a:rPr lang="en-FI"/>
              <a:t> tai </a:t>
            </a:r>
            <a:r>
              <a:rPr lang="en-FI" err="1"/>
              <a:t>pyöräiltävä</a:t>
            </a:r>
            <a:r>
              <a:rPr lang="en-FI"/>
              <a:t> </a:t>
            </a:r>
            <a:r>
              <a:rPr lang="en-FI" err="1"/>
              <a:t>molempiin</a:t>
            </a:r>
            <a:r>
              <a:rPr lang="en-FI"/>
              <a:t> </a:t>
            </a:r>
            <a:r>
              <a:rPr lang="en-FI" err="1"/>
              <a:t>suuntiin</a:t>
            </a:r>
            <a:r>
              <a:rPr lang="en-FI"/>
              <a:t>, </a:t>
            </a:r>
            <a:r>
              <a:rPr lang="en-FI" err="1"/>
              <a:t>talvellakin</a:t>
            </a:r>
            <a:r>
              <a:rPr lang="en-FI"/>
              <a:t> </a:t>
            </a:r>
            <a:r>
              <a:rPr lang="en-FI" err="1"/>
              <a:t>ja</a:t>
            </a:r>
            <a:r>
              <a:rPr lang="en-FI"/>
              <a:t> </a:t>
            </a:r>
            <a:r>
              <a:rPr lang="en-FI" err="1"/>
              <a:t>vähentäisi</a:t>
            </a:r>
            <a:r>
              <a:rPr lang="en-FI"/>
              <a:t> </a:t>
            </a:r>
            <a:r>
              <a:rPr lang="en-FI" err="1"/>
              <a:t>autoliikennettä</a:t>
            </a:r>
            <a:r>
              <a:rPr lang="en-FI"/>
              <a:t> </a:t>
            </a:r>
            <a:r>
              <a:rPr lang="en-FI" err="1"/>
              <a:t>koulun</a:t>
            </a:r>
            <a:r>
              <a:rPr lang="en-FI"/>
              <a:t> </a:t>
            </a:r>
            <a:r>
              <a:rPr lang="en-FI" err="1"/>
              <a:t>pihalla</a:t>
            </a:r>
            <a:r>
              <a:rPr lang="en-FI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13994-5A46-1840-9D33-37D70A9171AC}" type="slidenum">
              <a:rPr lang="en-FI" smtClean="0"/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95880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err="1"/>
              <a:t>Aktiivisella</a:t>
            </a:r>
            <a:r>
              <a:rPr lang="en-FI"/>
              <a:t> </a:t>
            </a:r>
            <a:r>
              <a:rPr lang="en-FI" err="1"/>
              <a:t>koulumatkalla</a:t>
            </a:r>
            <a:r>
              <a:rPr lang="en-FI"/>
              <a:t> on </a:t>
            </a:r>
            <a:r>
              <a:rPr lang="en-FI" err="1"/>
              <a:t>välitön</a:t>
            </a:r>
            <a:r>
              <a:rPr lang="en-FI"/>
              <a:t> </a:t>
            </a:r>
            <a:r>
              <a:rPr lang="en-FI" err="1"/>
              <a:t>vaikutus</a:t>
            </a:r>
            <a:r>
              <a:rPr lang="en-FI"/>
              <a:t> </a:t>
            </a:r>
            <a:r>
              <a:rPr lang="en-FI" err="1"/>
              <a:t>lasten</a:t>
            </a:r>
            <a:r>
              <a:rPr lang="en-FI"/>
              <a:t> </a:t>
            </a:r>
            <a:r>
              <a:rPr lang="en-FI" err="1"/>
              <a:t>ja</a:t>
            </a:r>
            <a:r>
              <a:rPr lang="en-FI"/>
              <a:t> </a:t>
            </a:r>
            <a:r>
              <a:rPr lang="fi-FI"/>
              <a:t>N</a:t>
            </a:r>
            <a:r>
              <a:rPr lang="en-FI" err="1"/>
              <a:t>uorten</a:t>
            </a:r>
            <a:r>
              <a:rPr lang="en-FI"/>
              <a:t> </a:t>
            </a:r>
            <a:r>
              <a:rPr lang="en-FI" err="1"/>
              <a:t>terveyteen</a:t>
            </a:r>
            <a:r>
              <a:rPr lang="en-FI"/>
              <a:t> (</a:t>
            </a:r>
            <a:r>
              <a:rPr lang="en-FI" err="1"/>
              <a:t>ks</a:t>
            </a:r>
            <a:r>
              <a:rPr lang="en-FI"/>
              <a:t>. </a:t>
            </a:r>
            <a:r>
              <a:rPr lang="en-FI" err="1"/>
              <a:t>aikaisemmat</a:t>
            </a:r>
            <a:r>
              <a:rPr lang="en-FI"/>
              <a:t> </a:t>
            </a:r>
            <a:r>
              <a:rPr lang="en-FI" err="1"/>
              <a:t>hyödyt</a:t>
            </a:r>
            <a:r>
              <a:rPr lang="en-FI"/>
              <a:t>. </a:t>
            </a:r>
          </a:p>
          <a:p>
            <a:r>
              <a:rPr lang="en-FI" err="1"/>
              <a:t>Suomessa</a:t>
            </a:r>
            <a:r>
              <a:rPr lang="en-FI"/>
              <a:t> </a:t>
            </a:r>
            <a:r>
              <a:rPr lang="en-FI" err="1"/>
              <a:t>tehdyn</a:t>
            </a:r>
            <a:r>
              <a:rPr lang="en-FI"/>
              <a:t> </a:t>
            </a:r>
            <a:r>
              <a:rPr lang="en-FI" err="1"/>
              <a:t>pitkäaikaistutkimuksen</a:t>
            </a:r>
            <a:r>
              <a:rPr lang="en-FI"/>
              <a:t> </a:t>
            </a:r>
            <a:r>
              <a:rPr lang="en-FI" err="1"/>
              <a:t>mukaan</a:t>
            </a:r>
            <a:r>
              <a:rPr lang="en-FI"/>
              <a:t> </a:t>
            </a:r>
            <a:r>
              <a:rPr lang="en-FI" err="1"/>
              <a:t>voidaan</a:t>
            </a:r>
            <a:r>
              <a:rPr lang="en-FI"/>
              <a:t> </a:t>
            </a:r>
            <a:r>
              <a:rPr lang="en-FI" err="1"/>
              <a:t>todeta</a:t>
            </a:r>
            <a:r>
              <a:rPr lang="en-FI"/>
              <a:t>, </a:t>
            </a:r>
            <a:r>
              <a:rPr lang="en-FI" err="1"/>
              <a:t>että</a:t>
            </a:r>
            <a:r>
              <a:rPr lang="en-FI"/>
              <a:t> </a:t>
            </a:r>
            <a:r>
              <a:rPr lang="en-FI" err="1"/>
              <a:t>aktiivinen</a:t>
            </a:r>
            <a:r>
              <a:rPr lang="en-FI"/>
              <a:t> </a:t>
            </a:r>
            <a:r>
              <a:rPr lang="en-FI" err="1"/>
              <a:t>koulumatka</a:t>
            </a:r>
            <a:r>
              <a:rPr lang="en-FI"/>
              <a:t> </a:t>
            </a:r>
            <a:r>
              <a:rPr lang="en-FI" err="1"/>
              <a:t>ennustaa</a:t>
            </a:r>
            <a:r>
              <a:rPr lang="en-FI"/>
              <a:t> </a:t>
            </a:r>
            <a:r>
              <a:rPr lang="en-FI" err="1"/>
              <a:t>fyysisesti</a:t>
            </a:r>
            <a:r>
              <a:rPr lang="en-FI"/>
              <a:t> </a:t>
            </a:r>
            <a:r>
              <a:rPr lang="en-FI" err="1"/>
              <a:t>aktiivista</a:t>
            </a:r>
            <a:r>
              <a:rPr lang="en-FI"/>
              <a:t> </a:t>
            </a:r>
            <a:r>
              <a:rPr lang="en-FI" err="1"/>
              <a:t>elämäntapaa</a:t>
            </a:r>
            <a:r>
              <a:rPr lang="en-FI"/>
              <a:t> </a:t>
            </a:r>
            <a:r>
              <a:rPr lang="en-FI" err="1"/>
              <a:t>aikuisena</a:t>
            </a:r>
            <a:r>
              <a:rPr lang="en-FI"/>
              <a:t>. </a:t>
            </a:r>
            <a:r>
              <a:rPr lang="en-FI" err="1"/>
              <a:t>Huoltajien</a:t>
            </a:r>
            <a:r>
              <a:rPr lang="en-FI"/>
              <a:t> </a:t>
            </a:r>
            <a:r>
              <a:rPr lang="en-FI" err="1"/>
              <a:t>mahdollistama</a:t>
            </a:r>
            <a:r>
              <a:rPr lang="en-FI"/>
              <a:t> </a:t>
            </a:r>
            <a:r>
              <a:rPr lang="en-FI" err="1"/>
              <a:t>aktiivinen</a:t>
            </a:r>
            <a:r>
              <a:rPr lang="en-FI"/>
              <a:t> </a:t>
            </a:r>
            <a:r>
              <a:rPr lang="en-FI" err="1"/>
              <a:t>koulumatka</a:t>
            </a:r>
            <a:r>
              <a:rPr lang="en-FI"/>
              <a:t> </a:t>
            </a:r>
            <a:r>
              <a:rPr lang="en-FI" err="1"/>
              <a:t>palvelee</a:t>
            </a:r>
            <a:r>
              <a:rPr lang="en-FI"/>
              <a:t> </a:t>
            </a:r>
            <a:r>
              <a:rPr lang="en-FI" err="1"/>
              <a:t>lapsia</a:t>
            </a:r>
            <a:r>
              <a:rPr lang="en-FI"/>
              <a:t> </a:t>
            </a:r>
            <a:r>
              <a:rPr lang="en-FI" err="1"/>
              <a:t>pitkälle</a:t>
            </a:r>
            <a:r>
              <a:rPr lang="en-FI"/>
              <a:t> </a:t>
            </a:r>
            <a:r>
              <a:rPr lang="en-FI" err="1"/>
              <a:t>aikuisuuteen</a:t>
            </a:r>
            <a:r>
              <a:rPr lang="en-FI"/>
              <a:t> </a:t>
            </a:r>
            <a:r>
              <a:rPr lang="en-FI" err="1"/>
              <a:t>asti</a:t>
            </a:r>
            <a:r>
              <a:rPr lang="en-FI"/>
              <a:t>.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13994-5A46-1840-9D33-37D70A9171AC}" type="slidenum">
              <a:rPr lang="en-FI" smtClean="0"/>
              <a:t>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6786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harmaalla taustalla tai vaalealla kuva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clock, computer&#10;&#10;Description automatically generated">
            <a:extLst>
              <a:ext uri="{FF2B5EF4-FFF2-40B4-BE49-F238E27FC236}">
                <a16:creationId xmlns:a16="http://schemas.microsoft.com/office/drawing/2014/main" id="{6C1646AB-7DE5-BA47-9D9F-A1FF031CB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643" y="0"/>
            <a:ext cx="9334153" cy="1139857"/>
          </a:xfrm>
          <a:prstGeom prst="rect">
            <a:avLst/>
          </a:prstGeom>
        </p:spPr>
      </p:pic>
      <p:pic>
        <p:nvPicPr>
          <p:cNvPr id="25" name="Picture 24" descr="A picture containing clock, computer&#10;&#10;Description automatically generated">
            <a:extLst>
              <a:ext uri="{FF2B5EF4-FFF2-40B4-BE49-F238E27FC236}">
                <a16:creationId xmlns:a16="http://schemas.microsoft.com/office/drawing/2014/main" id="{0A88DB25-76CC-6946-B85A-59D236F7A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-81642" y="3294173"/>
            <a:ext cx="7102928" cy="1849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214" y="1221496"/>
            <a:ext cx="8397716" cy="1410975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214" y="2701528"/>
            <a:ext cx="8397716" cy="6866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9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oko sivun tumma kuv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00EDE1-18FB-0140-AC43-60B5F3BE0182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AEB8D6E-86AF-9241-9382-3DA482B7D1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989" y="3673930"/>
            <a:ext cx="2342572" cy="165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8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sivu logo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D417-AD39-0545-9554-0BCE540F6F40}" type="datetime1">
              <a:rPr lang="fi-FI" smtClean="0"/>
              <a:t>7.9.2021</a:t>
            </a:fld>
            <a:endParaRPr lang="en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Esittäjän nimi</a:t>
            </a:r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EDE1-18FB-0140-AC43-60B5F3BE018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58535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CEC5-3614-D54A-9000-78435C268C1A}" type="datetime1">
              <a:rPr lang="fi-FI" smtClean="0"/>
              <a:t>7.9.2021</a:t>
            </a:fld>
            <a:endParaRPr lang="en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Esittäjän nimi</a:t>
            </a:r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EDE1-18FB-0140-AC43-60B5F3BE018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47007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asiv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69" y="656053"/>
            <a:ext cx="8562709" cy="875239"/>
          </a:xfrm>
        </p:spPr>
        <p:txBody>
          <a:bodyPr anchor="ctr" anchorCtr="0"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5" name="Picture 4" descr="A picture containing shirt&#10;&#10;Description automatically generated">
            <a:extLst>
              <a:ext uri="{FF2B5EF4-FFF2-40B4-BE49-F238E27FC236}">
                <a16:creationId xmlns:a16="http://schemas.microsoft.com/office/drawing/2014/main" id="{42BF22B6-84BC-DF41-AEC8-7DB8D9A96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907" y="1531292"/>
            <a:ext cx="4741530" cy="335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6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vaalealla kuva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56E473B-B23D-3049-9A41-5C8FAB749D68}" type="datetime1">
              <a:rPr lang="fi-FI" smtClean="0"/>
              <a:pPr/>
              <a:t>7.9.2021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Esittäjän 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1128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 tummalla kuval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DB5D86-1523-AF48-AC52-6ED2FDD6DF9B}" type="datetime1">
              <a:rPr lang="fi-FI" smtClean="0"/>
              <a:pPr/>
              <a:t>7.9.2021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Esittäjän nimi</a:t>
            </a:r>
            <a:endParaRPr lang="en-FI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C15C85F9-0693-2248-B9D5-40145BA094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165" y="3679465"/>
            <a:ext cx="2334985" cy="165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3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harmaalla taustalla tai vaalealla kuva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510777"/>
            <a:ext cx="6858000" cy="3416244"/>
          </a:xfrm>
        </p:spPr>
        <p:txBody>
          <a:bodyPr anchor="ctr" anchorCtr="0">
            <a:normAutofit/>
          </a:bodyPr>
          <a:lstStyle>
            <a:lvl1pPr algn="ctr">
              <a:defRPr sz="33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ADF54C-4B2E-8840-89E2-B4C7A35F1561}" type="datetime1">
              <a:rPr lang="fi-FI" smtClean="0"/>
              <a:pPr/>
              <a:t>7.9.2021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Esittäjän nimi</a:t>
            </a:r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00EDE1-18FB-0140-AC43-60B5F3BE0182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0597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tummalla kuval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510777"/>
            <a:ext cx="6858000" cy="3416244"/>
          </a:xfrm>
        </p:spPr>
        <p:txBody>
          <a:bodyPr anchor="ctr" anchorCtr="0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112590-C8C4-304A-A8A6-E6663DD4393C}" type="datetime1">
              <a:rPr lang="fi-FI" smtClean="0"/>
              <a:pPr/>
              <a:t>7.9.2021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Esittäjän nimi</a:t>
            </a:r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00EDE1-18FB-0140-AC43-60B5F3BE0182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5605C9B4-380E-8444-8DDC-5B79D60D64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165" y="3679465"/>
            <a:ext cx="2334985" cy="165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7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AF5-1239-6B43-877B-B0A1501903DF}" type="datetime1">
              <a:rPr lang="fi-FI" smtClean="0"/>
              <a:t>7.9.2021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Esittäjän nimi</a:t>
            </a:r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EDE1-18FB-0140-AC43-60B5F3BE018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9903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teksti, kuva tai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6957" y="273844"/>
            <a:ext cx="4782644" cy="960835"/>
          </a:xfrm>
        </p:spPr>
        <p:txBody>
          <a:bodyPr anchor="ctr" anchorCtr="0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6957" y="1369219"/>
            <a:ext cx="4782644" cy="2623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EDE1-18FB-0140-AC43-60B5F3BE0182}" type="slidenum">
              <a:rPr lang="en-FI" smtClean="0"/>
              <a:t>‹#›</a:t>
            </a:fld>
            <a:endParaRPr lang="en-FI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F205966-7902-3A42-98B0-9EB8ACC84D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8036" y="1"/>
            <a:ext cx="3796394" cy="51434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3144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teksti, kuva tai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336" y="273844"/>
            <a:ext cx="4813594" cy="37184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EDE1-18FB-0140-AC43-60B5F3BE0182}" type="slidenum">
              <a:rPr lang="en-FI" smtClean="0"/>
              <a:t>‹#›</a:t>
            </a:fld>
            <a:endParaRPr lang="en-FI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11B4D375-E935-4F44-9754-1ADB569DC7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8036" y="0"/>
            <a:ext cx="3796394" cy="51434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6435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ko sivun vaalea kuv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00EDE1-18FB-0140-AC43-60B5F3BE0182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41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1870" y="273844"/>
            <a:ext cx="7999372" cy="9608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870" y="1369219"/>
            <a:ext cx="7999372" cy="2737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1870" y="4628468"/>
            <a:ext cx="98121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562C29C6-87E9-F64A-98CA-E91BF20B1264}" type="datetime1">
              <a:rPr lang="fi-FI" smtClean="0"/>
              <a:t>7.9.2021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8057" y="4628468"/>
            <a:ext cx="33310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GB"/>
              <a:t>Esittäjän nimi</a:t>
            </a:r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199" y="273844"/>
            <a:ext cx="347731" cy="236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FB00EDE1-18FB-0140-AC43-60B5F3BE0182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3116933-5091-C843-BCED-0F3A48B18E4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410" y="3685452"/>
            <a:ext cx="2320578" cy="164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1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72" r:id="rId3"/>
    <p:sldLayoutId id="2147483676" r:id="rId4"/>
    <p:sldLayoutId id="2147483677" r:id="rId5"/>
    <p:sldLayoutId id="2147483662" r:id="rId6"/>
    <p:sldLayoutId id="2147483673" r:id="rId7"/>
    <p:sldLayoutId id="2147483674" r:id="rId8"/>
    <p:sldLayoutId id="2147483667" r:id="rId9"/>
    <p:sldLayoutId id="2147483675" r:id="rId10"/>
    <p:sldLayoutId id="2147483678" r:id="rId11"/>
    <p:sldLayoutId id="2147483679" r:id="rId12"/>
    <p:sldLayoutId id="2147483680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Rubik" pitchFamily="2" charset="-79"/>
          <a:ea typeface="+mj-ea"/>
          <a:cs typeface="Rubik" pitchFamily="2" charset="-79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ikkuvakoulu.fi/tarinat/miksi-liikkuminen-t%C3%A4rke%C3%A4%C3%A4-oppimisell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iksustikouluun.fi/materiaalit/pilottikuntien-olosuhdekartoitukse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ksustikouluun.fi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ksustikouluun.fi/tietoa-koulumatkoist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chart" Target="../charts/chart1.xml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chart" Target="../charts/chart3.xml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11" Type="http://schemas.openxmlformats.org/officeDocument/2006/relationships/image" Target="../media/image13.svg"/><Relationship Id="rId5" Type="http://schemas.openxmlformats.org/officeDocument/2006/relationships/image" Target="../media/image23.svg"/><Relationship Id="rId10" Type="http://schemas.openxmlformats.org/officeDocument/2006/relationships/image" Target="../media/image12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E22BA-AE52-074C-AAD8-E3D792F9CC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err="1"/>
              <a:t>Aktiivinen</a:t>
            </a:r>
            <a:r>
              <a:rPr lang="en-FI"/>
              <a:t> </a:t>
            </a:r>
            <a:r>
              <a:rPr lang="en-FI" err="1"/>
              <a:t>ja</a:t>
            </a:r>
            <a:r>
              <a:rPr lang="en-FI"/>
              <a:t> </a:t>
            </a:r>
            <a:r>
              <a:rPr lang="en-FI" err="1"/>
              <a:t>kestävä</a:t>
            </a:r>
            <a:r>
              <a:rPr lang="en-FI"/>
              <a:t> </a:t>
            </a:r>
            <a:r>
              <a:rPr lang="en-FI" err="1"/>
              <a:t>koulumatka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778F8-67FA-4742-8B3D-86C4C5B812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V</a:t>
            </a:r>
            <a:r>
              <a:rPr lang="en-FI" err="1"/>
              <a:t>anhempainmateriaali</a:t>
            </a:r>
            <a:r>
              <a:rPr lang="en-FI"/>
              <a:t> </a:t>
            </a:r>
            <a:r>
              <a:rPr lang="en-FI" err="1"/>
              <a:t>kouluille</a:t>
            </a:r>
            <a:endParaRPr lang="en-FI"/>
          </a:p>
          <a:p>
            <a:r>
              <a:rPr lang="en-FI" err="1"/>
              <a:t>Fiksusti</a:t>
            </a:r>
            <a:r>
              <a:rPr lang="en-FI"/>
              <a:t> </a:t>
            </a:r>
            <a:r>
              <a:rPr lang="en-FI" err="1"/>
              <a:t>kouluun</a:t>
            </a:r>
            <a:r>
              <a:rPr lang="en-FI"/>
              <a:t> -ohjelma</a:t>
            </a:r>
          </a:p>
        </p:txBody>
      </p:sp>
    </p:spTree>
    <p:extLst>
      <p:ext uri="{BB962C8B-B14F-4D97-AF65-F5344CB8AC3E}">
        <p14:creationId xmlns:p14="http://schemas.microsoft.com/office/powerpoint/2010/main" val="2498558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riding bikes in the snow&#10;&#10;Description automatically generated with medium confidence">
            <a:extLst>
              <a:ext uri="{FF2B5EF4-FFF2-40B4-BE49-F238E27FC236}">
                <a16:creationId xmlns:a16="http://schemas.microsoft.com/office/drawing/2014/main" id="{80706CE4-2DDD-45BC-BB32-458D37D06E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2648A52-F925-45D8-870F-4F1C4CB5418E}"/>
              </a:ext>
            </a:extLst>
          </p:cNvPr>
          <p:cNvSpPr txBox="1">
            <a:spLocks/>
          </p:cNvSpPr>
          <p:nvPr/>
        </p:nvSpPr>
        <p:spPr>
          <a:xfrm>
            <a:off x="1143000" y="510777"/>
            <a:ext cx="6858000" cy="3416244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pPr algn="ctr"/>
            <a:endParaRPr lang="en-FI" b="1"/>
          </a:p>
          <a:p>
            <a:pPr algn="ctr"/>
            <a:endParaRPr lang="en-FI" b="1"/>
          </a:p>
          <a:p>
            <a:pPr algn="ctr"/>
            <a:r>
              <a:rPr lang="en-GB" b="1">
                <a:cs typeface="Rubik"/>
              </a:rPr>
              <a:t>J</a:t>
            </a:r>
            <a:r>
              <a:rPr lang="en-FI" b="1" err="1">
                <a:cs typeface="Rubik"/>
              </a:rPr>
              <a:t>os</a:t>
            </a:r>
            <a:r>
              <a:rPr lang="en-FI" b="1">
                <a:cs typeface="Rubik"/>
              </a:rPr>
              <a:t> </a:t>
            </a:r>
            <a:r>
              <a:rPr lang="en-FI" b="1" err="1">
                <a:cs typeface="Rubik"/>
              </a:rPr>
              <a:t>matka</a:t>
            </a:r>
            <a:r>
              <a:rPr lang="en-FI" b="1">
                <a:cs typeface="Rubik"/>
              </a:rPr>
              <a:t> </a:t>
            </a:r>
            <a:r>
              <a:rPr lang="en-FI" b="1" err="1">
                <a:cs typeface="Rubik"/>
              </a:rPr>
              <a:t>kotiin</a:t>
            </a:r>
            <a:r>
              <a:rPr lang="en-FI" b="1">
                <a:cs typeface="Rubik"/>
              </a:rPr>
              <a:t> on </a:t>
            </a:r>
            <a:r>
              <a:rPr lang="en-FI" b="1" err="1">
                <a:cs typeface="Rubik"/>
              </a:rPr>
              <a:t>kuljettavissa</a:t>
            </a:r>
            <a:r>
              <a:rPr lang="en-FI" b="1">
                <a:cs typeface="Rubik"/>
              </a:rPr>
              <a:t> </a:t>
            </a:r>
            <a:r>
              <a:rPr lang="en-FI" b="1" err="1">
                <a:cs typeface="Rubik"/>
              </a:rPr>
              <a:t>omin</a:t>
            </a:r>
            <a:r>
              <a:rPr lang="en-FI" b="1">
                <a:cs typeface="Rubik"/>
              </a:rPr>
              <a:t> </a:t>
            </a:r>
            <a:r>
              <a:rPr lang="en-FI" b="1" err="1">
                <a:cs typeface="Rubik"/>
              </a:rPr>
              <a:t>voimin</a:t>
            </a:r>
            <a:r>
              <a:rPr lang="en-FI" b="1">
                <a:cs typeface="Rubik"/>
              </a:rPr>
              <a:t>, </a:t>
            </a:r>
            <a:r>
              <a:rPr lang="en-FI" b="1" err="1">
                <a:cs typeface="Rubik"/>
              </a:rPr>
              <a:t>voisiko</a:t>
            </a:r>
            <a:r>
              <a:rPr lang="en-FI" b="1">
                <a:cs typeface="Rubik"/>
              </a:rPr>
              <a:t> </a:t>
            </a:r>
            <a:r>
              <a:rPr lang="en-FI" b="1" err="1">
                <a:cs typeface="Rubik"/>
              </a:rPr>
              <a:t>sen</a:t>
            </a:r>
            <a:r>
              <a:rPr lang="en-FI" b="1">
                <a:cs typeface="Rubik"/>
              </a:rPr>
              <a:t> </a:t>
            </a:r>
            <a:r>
              <a:rPr lang="en-FI" b="1" err="1">
                <a:cs typeface="Rubik"/>
              </a:rPr>
              <a:t>kulkea</a:t>
            </a:r>
            <a:r>
              <a:rPr lang="en-FI" b="1">
                <a:cs typeface="Rubik"/>
              </a:rPr>
              <a:t> </a:t>
            </a:r>
            <a:r>
              <a:rPr lang="en-FI" b="1" err="1">
                <a:cs typeface="Rubik"/>
              </a:rPr>
              <a:t>myös</a:t>
            </a:r>
            <a:r>
              <a:rPr lang="en-FI" b="1">
                <a:cs typeface="Rubik"/>
              </a:rPr>
              <a:t> </a:t>
            </a:r>
            <a:r>
              <a:rPr lang="en-FI" b="1" err="1">
                <a:cs typeface="Rubik"/>
              </a:rPr>
              <a:t>kouluun</a:t>
            </a:r>
            <a:r>
              <a:rPr lang="en-FI" b="1">
                <a:cs typeface="Rubik"/>
              </a:rPr>
              <a:t> </a:t>
            </a:r>
            <a:r>
              <a:rPr lang="en-FI" b="1" err="1">
                <a:cs typeface="Rubik"/>
              </a:rPr>
              <a:t>kävellen</a:t>
            </a:r>
            <a:r>
              <a:rPr lang="en-FI" b="1">
                <a:cs typeface="Rubik"/>
              </a:rPr>
              <a:t> tai </a:t>
            </a:r>
            <a:r>
              <a:rPr lang="en-FI" b="1" err="1">
                <a:cs typeface="Rubik"/>
              </a:rPr>
              <a:t>pyörällä</a:t>
            </a:r>
            <a:r>
              <a:rPr lang="en-FI" b="1">
                <a:cs typeface="Rubi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3973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person, child&#10;&#10;Description automatically generated">
            <a:extLst>
              <a:ext uri="{FF2B5EF4-FFF2-40B4-BE49-F238E27FC236}">
                <a16:creationId xmlns:a16="http://schemas.microsoft.com/office/drawing/2014/main" id="{60130D20-C84C-4911-876A-5A375137B8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2648A52-F925-45D8-870F-4F1C4CB5418E}"/>
              </a:ext>
            </a:extLst>
          </p:cNvPr>
          <p:cNvSpPr txBox="1">
            <a:spLocks/>
          </p:cNvSpPr>
          <p:nvPr/>
        </p:nvSpPr>
        <p:spPr>
          <a:xfrm>
            <a:off x="1143000" y="510777"/>
            <a:ext cx="6858000" cy="341624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pPr algn="ctr"/>
            <a:endParaRPr lang="en-FI" b="1"/>
          </a:p>
          <a:p>
            <a:pPr algn="ctr"/>
            <a:endParaRPr lang="en-FI" b="1"/>
          </a:p>
          <a:p>
            <a:pPr algn="ctr"/>
            <a:r>
              <a:rPr lang="en-GB" b="1"/>
              <a:t>K</a:t>
            </a:r>
            <a:r>
              <a:rPr lang="en-FI" b="1" err="1"/>
              <a:t>oulumatkat</a:t>
            </a:r>
            <a:r>
              <a:rPr lang="en-FI" b="1"/>
              <a:t> </a:t>
            </a:r>
            <a:r>
              <a:rPr lang="en-FI" b="1" err="1"/>
              <a:t>ja</a:t>
            </a:r>
            <a:r>
              <a:rPr lang="en-FI" b="1"/>
              <a:t> </a:t>
            </a:r>
            <a:r>
              <a:rPr lang="en-FI" b="1" err="1"/>
              <a:t>ilmasto</a:t>
            </a:r>
            <a:endParaRPr lang="en-FI" b="1"/>
          </a:p>
        </p:txBody>
      </p:sp>
    </p:spTree>
    <p:extLst>
      <p:ext uri="{BB962C8B-B14F-4D97-AF65-F5344CB8AC3E}">
        <p14:creationId xmlns:p14="http://schemas.microsoft.com/office/powerpoint/2010/main" val="3385295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612C29-76CF-416C-8D13-E811201B4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467" y="435"/>
            <a:ext cx="5143066" cy="5143066"/>
          </a:xfrm>
        </p:spPr>
      </p:pic>
    </p:spTree>
    <p:extLst>
      <p:ext uri="{BB962C8B-B14F-4D97-AF65-F5344CB8AC3E}">
        <p14:creationId xmlns:p14="http://schemas.microsoft.com/office/powerpoint/2010/main" val="252583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BD3852E-E1D5-4F6B-9161-7B3F945FCE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256" y="811639"/>
            <a:ext cx="2161052" cy="1614341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581078B-E89B-46B3-B516-8B9632324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832" y="2425980"/>
            <a:ext cx="3120425" cy="20907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15 min </a:t>
            </a:r>
            <a:endParaRPr lang="fi-FI" sz="1800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/>
              <a:t>482,2</a:t>
            </a:r>
            <a:r>
              <a:rPr lang="en-FI" sz="1800"/>
              <a:t> </a:t>
            </a:r>
            <a:r>
              <a:rPr lang="fi-FI" sz="1800"/>
              <a:t>kg co2 ekv./vuosi</a:t>
            </a:r>
            <a:r>
              <a:rPr lang="en-FI" sz="1800"/>
              <a:t>*</a:t>
            </a:r>
            <a:endParaRPr lang="fi-FI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/>
              <a:t>0</a:t>
            </a:r>
            <a:r>
              <a:rPr lang="en-FI" sz="1800"/>
              <a:t> </a:t>
            </a:r>
            <a:r>
              <a:rPr lang="fi-FI" sz="1800"/>
              <a:t>% liikuntasuosituksesta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1800"/>
              <a:t>540</a:t>
            </a:r>
            <a:r>
              <a:rPr lang="fi-FI" sz="1800"/>
              <a:t> e/vuosi</a:t>
            </a:r>
            <a:r>
              <a:rPr lang="en-FI" sz="1800"/>
              <a:t>**</a:t>
            </a:r>
            <a:endParaRPr lang="fi-FI" sz="1800"/>
          </a:p>
          <a:p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29D624-625C-468B-9519-AF74A37F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14" y="25239"/>
            <a:ext cx="7619959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fi-FI">
                <a:solidFill>
                  <a:schemeClr val="tx2"/>
                </a:solidFill>
                <a:latin typeface="+mn-lt"/>
              </a:rPr>
              <a:t>Kolmen kilometrin edestakainen koulumatka 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ED2819B-F7E1-4ED3-932F-5CFF5271523B}"/>
              </a:ext>
            </a:extLst>
          </p:cNvPr>
          <p:cNvSpPr txBox="1">
            <a:spLocks/>
          </p:cNvSpPr>
          <p:nvPr/>
        </p:nvSpPr>
        <p:spPr>
          <a:xfrm>
            <a:off x="4564232" y="2425979"/>
            <a:ext cx="3546937" cy="185982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24-36min</a:t>
            </a:r>
            <a:endParaRPr lang="fi-FI" sz="1800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fi-FI" sz="1800"/>
              <a:t>8,25</a:t>
            </a:r>
            <a:r>
              <a:rPr lang="en-FI" sz="1800"/>
              <a:t> </a:t>
            </a:r>
            <a:r>
              <a:rPr lang="fi-FI" sz="1800"/>
              <a:t>kg co2 ekv./vuosi</a:t>
            </a:r>
            <a:r>
              <a:rPr lang="en-FI" sz="1800"/>
              <a:t>*</a:t>
            </a:r>
            <a:endParaRPr lang="fi-FI" sz="1800"/>
          </a:p>
          <a:p>
            <a:r>
              <a:rPr lang="fi-FI" sz="1800"/>
              <a:t>40</a:t>
            </a:r>
            <a:r>
              <a:rPr lang="fi-FI" sz="1800" i="1">
                <a:ea typeface="+mn-lt"/>
                <a:cs typeface="+mn-lt"/>
              </a:rPr>
              <a:t>–</a:t>
            </a:r>
            <a:r>
              <a:rPr lang="fi-FI" sz="1800"/>
              <a:t>60% liikuntasuosituksesta</a:t>
            </a:r>
            <a:endParaRPr lang="fi-FI" sz="1800">
              <a:cs typeface="Arial"/>
            </a:endParaRPr>
          </a:p>
          <a:p>
            <a:r>
              <a:rPr lang="en-FI" sz="1800"/>
              <a:t>120</a:t>
            </a:r>
            <a:r>
              <a:rPr lang="fi-FI" sz="1800"/>
              <a:t> e/vuosi</a:t>
            </a:r>
            <a:r>
              <a:rPr lang="en-FI" sz="1800"/>
              <a:t>**</a:t>
            </a:r>
            <a:endParaRPr lang="fi-FI" sz="1800"/>
          </a:p>
          <a:p>
            <a:endParaRPr lang="fi-FI" sz="2100"/>
          </a:p>
          <a:p>
            <a:endParaRPr lang="fi-FI" sz="21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4F56C8-5FEF-4E33-9A4B-D5E33EA26D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38" y="1255725"/>
            <a:ext cx="2522312" cy="1008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BB8EA7-D9C7-49D7-A04E-2EBDFF131DC2}"/>
              </a:ext>
            </a:extLst>
          </p:cNvPr>
          <p:cNvSpPr txBox="1"/>
          <p:nvPr/>
        </p:nvSpPr>
        <p:spPr>
          <a:xfrm>
            <a:off x="209550" y="4315699"/>
            <a:ext cx="2522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800"/>
              <a:t>*</a:t>
            </a:r>
            <a:r>
              <a:rPr lang="en-FI" sz="800" err="1"/>
              <a:t>Kulkuneuvon</a:t>
            </a:r>
            <a:r>
              <a:rPr lang="en-FI" sz="800"/>
              <a:t> </a:t>
            </a:r>
            <a:r>
              <a:rPr lang="en-FI" sz="800" err="1"/>
              <a:t>valmistamisesta</a:t>
            </a:r>
            <a:r>
              <a:rPr lang="en-FI" sz="800"/>
              <a:t> </a:t>
            </a:r>
            <a:r>
              <a:rPr lang="en-FI" sz="800" err="1"/>
              <a:t>aiheutuneet</a:t>
            </a:r>
            <a:r>
              <a:rPr lang="en-FI" sz="800"/>
              <a:t> </a:t>
            </a:r>
            <a:r>
              <a:rPr lang="en-FI" sz="800" err="1"/>
              <a:t>sekä</a:t>
            </a:r>
            <a:r>
              <a:rPr lang="en-FI" sz="800"/>
              <a:t> </a:t>
            </a:r>
            <a:r>
              <a:rPr lang="en-FI" sz="800" err="1"/>
              <a:t>välittömän</a:t>
            </a:r>
            <a:r>
              <a:rPr lang="en-FI" sz="800"/>
              <a:t> </a:t>
            </a:r>
            <a:r>
              <a:rPr lang="en-FI" sz="800" err="1"/>
              <a:t>käytön</a:t>
            </a:r>
            <a:r>
              <a:rPr lang="en-FI" sz="800"/>
              <a:t> </a:t>
            </a:r>
            <a:r>
              <a:rPr lang="en-FI" sz="800" err="1"/>
              <a:t>hiilidioksidipäästöt</a:t>
            </a:r>
            <a:endParaRPr lang="fi-FI" sz="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79A7D8-9A74-4ABE-92C4-171FB3D7C94E}"/>
              </a:ext>
            </a:extLst>
          </p:cNvPr>
          <p:cNvSpPr txBox="1"/>
          <p:nvPr/>
        </p:nvSpPr>
        <p:spPr>
          <a:xfrm>
            <a:off x="209550" y="4662479"/>
            <a:ext cx="2522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800"/>
              <a:t>**</a:t>
            </a:r>
            <a:r>
              <a:rPr lang="en-FI" sz="800" err="1"/>
              <a:t>Laskettu</a:t>
            </a:r>
            <a:r>
              <a:rPr lang="en-FI" sz="800"/>
              <a:t> </a:t>
            </a:r>
            <a:r>
              <a:rPr lang="en-FI" sz="800" err="1"/>
              <a:t>kilometrikorvauksen</a:t>
            </a:r>
            <a:r>
              <a:rPr lang="en-FI" sz="800"/>
              <a:t> </a:t>
            </a:r>
            <a:r>
              <a:rPr lang="en-FI" sz="800" err="1"/>
              <a:t>mukaan</a:t>
            </a:r>
            <a:r>
              <a:rPr lang="en-FI" sz="800"/>
              <a:t>, sis. </a:t>
            </a:r>
            <a:r>
              <a:rPr lang="en-FI" sz="800" err="1"/>
              <a:t>polttoaine</a:t>
            </a:r>
            <a:r>
              <a:rPr lang="en-FI" sz="800"/>
              <a:t>, </a:t>
            </a:r>
            <a:r>
              <a:rPr lang="en-FI" sz="800" err="1"/>
              <a:t>vakuutus</a:t>
            </a:r>
            <a:r>
              <a:rPr lang="en-FI" sz="800"/>
              <a:t>, </a:t>
            </a:r>
            <a:r>
              <a:rPr lang="en-FI" sz="800" err="1"/>
              <a:t>verot</a:t>
            </a:r>
            <a:r>
              <a:rPr lang="en-FI" sz="800"/>
              <a:t>, </a:t>
            </a:r>
            <a:r>
              <a:rPr lang="en-FI" sz="800" err="1"/>
              <a:t>huolto</a:t>
            </a:r>
            <a:r>
              <a:rPr lang="en-FI" sz="800"/>
              <a:t>, </a:t>
            </a:r>
            <a:r>
              <a:rPr lang="en-FI" sz="800" err="1"/>
              <a:t>hankintakustannukset</a:t>
            </a:r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82587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F022-E328-474E-96D7-7222048E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err="1"/>
              <a:t>Liikunta</a:t>
            </a:r>
            <a:r>
              <a:rPr lang="en-FI"/>
              <a:t> </a:t>
            </a:r>
            <a:r>
              <a:rPr lang="en-FI" err="1"/>
              <a:t>ja</a:t>
            </a:r>
            <a:r>
              <a:rPr lang="en-FI"/>
              <a:t> </a:t>
            </a:r>
            <a:r>
              <a:rPr lang="en-FI" err="1"/>
              <a:t>oppiminen</a:t>
            </a:r>
            <a:r>
              <a:rPr lang="en-FI"/>
              <a:t> </a:t>
            </a:r>
            <a:r>
              <a:rPr lang="en-FI" err="1"/>
              <a:t>koulumatkakontekstissa</a:t>
            </a:r>
            <a:endParaRPr lang="fi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617210-2C8A-4F54-9402-E683572F7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b="0" i="0">
                <a:solidFill>
                  <a:srgbClr val="4D4D4D"/>
                </a:solidFill>
                <a:effectLst/>
                <a:latin typeface="sofia-pro"/>
              </a:rPr>
              <a:t>T</a:t>
            </a:r>
            <a:r>
              <a:rPr lang="fi-FI" b="0" i="0" err="1">
                <a:solidFill>
                  <a:srgbClr val="4D4D4D"/>
                </a:solidFill>
                <a:effectLst/>
                <a:latin typeface="sofia-pro"/>
              </a:rPr>
              <a:t>utkimustulokset</a:t>
            </a:r>
            <a:r>
              <a:rPr lang="fi-FI" b="0" i="0">
                <a:solidFill>
                  <a:srgbClr val="4D4D4D"/>
                </a:solidFill>
                <a:effectLst/>
                <a:latin typeface="sofia-pro"/>
              </a:rPr>
              <a:t> </a:t>
            </a:r>
            <a:r>
              <a:rPr lang="en-FI" b="0" i="0" err="1">
                <a:solidFill>
                  <a:srgbClr val="4D4D4D"/>
                </a:solidFill>
                <a:effectLst/>
                <a:latin typeface="sofia-pro"/>
              </a:rPr>
              <a:t>osoittavat</a:t>
            </a:r>
            <a:r>
              <a:rPr lang="en-FI">
                <a:solidFill>
                  <a:srgbClr val="4D4D4D"/>
                </a:solidFill>
                <a:latin typeface="sofia-pro"/>
              </a:rPr>
              <a:t>, </a:t>
            </a:r>
            <a:r>
              <a:rPr lang="en-FI" err="1">
                <a:solidFill>
                  <a:srgbClr val="4D4D4D"/>
                </a:solidFill>
                <a:latin typeface="sofia-pro"/>
              </a:rPr>
              <a:t>että</a:t>
            </a:r>
            <a:r>
              <a:rPr lang="en-FI" b="0" i="0">
                <a:solidFill>
                  <a:srgbClr val="4D4D4D"/>
                </a:solidFill>
                <a:effectLst/>
                <a:latin typeface="sofia-pro"/>
              </a:rPr>
              <a:t> </a:t>
            </a:r>
            <a:r>
              <a:rPr lang="fi-FI" b="0" i="0">
                <a:solidFill>
                  <a:srgbClr val="4D4D4D"/>
                </a:solidFill>
                <a:effectLst/>
                <a:latin typeface="sofia-pro"/>
              </a:rPr>
              <a:t>reippaan liikunnan </a:t>
            </a:r>
            <a:r>
              <a:rPr lang="fi-FI">
                <a:solidFill>
                  <a:srgbClr val="4D4D4D"/>
                </a:solidFill>
                <a:latin typeface="sofia-pro"/>
              </a:rPr>
              <a:t>määrä</a:t>
            </a:r>
            <a:r>
              <a:rPr lang="fi-FI" b="0" i="0">
                <a:solidFill>
                  <a:srgbClr val="4D4D4D"/>
                </a:solidFill>
                <a:effectLst/>
                <a:latin typeface="sofia-pro"/>
              </a:rPr>
              <a:t>, </a:t>
            </a:r>
            <a:r>
              <a:rPr lang="fi-FI">
                <a:solidFill>
                  <a:srgbClr val="4D4D4D"/>
                </a:solidFill>
                <a:latin typeface="sofia-pro"/>
              </a:rPr>
              <a:t>hyvä</a:t>
            </a:r>
            <a:r>
              <a:rPr lang="fi-FI" b="0" i="0">
                <a:solidFill>
                  <a:srgbClr val="4D4D4D"/>
                </a:solidFill>
                <a:effectLst/>
                <a:latin typeface="sofia-pro"/>
              </a:rPr>
              <a:t> </a:t>
            </a:r>
            <a:r>
              <a:rPr lang="fi-FI">
                <a:solidFill>
                  <a:srgbClr val="4D4D4D"/>
                </a:solidFill>
                <a:latin typeface="sofia-pro"/>
              </a:rPr>
              <a:t>fyysinen</a:t>
            </a:r>
            <a:r>
              <a:rPr lang="fi-FI" b="0" i="0">
                <a:solidFill>
                  <a:srgbClr val="4D4D4D"/>
                </a:solidFill>
                <a:effectLst/>
                <a:latin typeface="sofia-pro"/>
              </a:rPr>
              <a:t> </a:t>
            </a:r>
            <a:r>
              <a:rPr lang="fi-FI">
                <a:solidFill>
                  <a:srgbClr val="4D4D4D"/>
                </a:solidFill>
                <a:latin typeface="sofia-pro"/>
              </a:rPr>
              <a:t>kunto</a:t>
            </a:r>
            <a:r>
              <a:rPr lang="fi-FI" b="0" i="0">
                <a:solidFill>
                  <a:srgbClr val="4D4D4D"/>
                </a:solidFill>
                <a:effectLst/>
                <a:latin typeface="sofia-pro"/>
              </a:rPr>
              <a:t> ja </a:t>
            </a:r>
            <a:r>
              <a:rPr lang="fi-FI">
                <a:solidFill>
                  <a:srgbClr val="4D4D4D"/>
                </a:solidFill>
                <a:latin typeface="sofia-pro"/>
              </a:rPr>
              <a:t>hyvät</a:t>
            </a:r>
            <a:r>
              <a:rPr lang="fi-FI" b="0" i="0">
                <a:solidFill>
                  <a:srgbClr val="4D4D4D"/>
                </a:solidFill>
                <a:effectLst/>
                <a:latin typeface="sofia-pro"/>
              </a:rPr>
              <a:t> </a:t>
            </a:r>
            <a:r>
              <a:rPr lang="fi-FI">
                <a:solidFill>
                  <a:srgbClr val="4D4D4D"/>
                </a:solidFill>
                <a:latin typeface="sofia-pro"/>
              </a:rPr>
              <a:t>motoriset taidot ovat </a:t>
            </a:r>
            <a:r>
              <a:rPr lang="fi-FI" b="0" i="0">
                <a:solidFill>
                  <a:srgbClr val="4D4D4D"/>
                </a:solidFill>
                <a:effectLst/>
                <a:latin typeface="sofia-pro"/>
              </a:rPr>
              <a:t>yhteydessä</a:t>
            </a:r>
            <a:r>
              <a:rPr lang="fi-FI">
                <a:solidFill>
                  <a:srgbClr val="4D4D4D"/>
                </a:solidFill>
                <a:latin typeface="sofia-pro"/>
              </a:rPr>
              <a:t> lasten ja nuorten</a:t>
            </a:r>
            <a:r>
              <a:rPr lang="fi-FI" b="0" i="0">
                <a:solidFill>
                  <a:srgbClr val="4D4D4D"/>
                </a:solidFill>
                <a:effectLst/>
                <a:latin typeface="sofia-pro"/>
              </a:rPr>
              <a:t> hyvään koulumenestykseen.</a:t>
            </a:r>
            <a:r>
              <a:rPr lang="fi-FI">
                <a:solidFill>
                  <a:srgbClr val="4D4D4D"/>
                </a:solidFill>
                <a:latin typeface="sofia-pro"/>
              </a:rPr>
              <a:t> </a:t>
            </a:r>
            <a:endParaRPr lang="en-FI" b="0" i="0">
              <a:solidFill>
                <a:srgbClr val="4D4D4D"/>
              </a:solidFill>
              <a:effectLst/>
              <a:latin typeface="sofia-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4D4D4D"/>
                </a:solidFill>
                <a:effectLst/>
                <a:latin typeface="sofia-pro"/>
              </a:rPr>
              <a:t>Liikunnan vaikutukset tiedolliseen toimintaan, aivojen rakenteeseen ja toimintaan, motoriseen kehitykseen, vuorovaikutukseen, itsetuntoon ja kouluviihtyvyyteen voivat olla liikunnan ja oppimisen välistä yhteyttä selittäviä tekijöitä.</a:t>
            </a:r>
            <a:endParaRPr lang="en-FI">
              <a:solidFill>
                <a:srgbClr val="4D4D4D"/>
              </a:solidFill>
              <a:latin typeface="sofia-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>
                <a:solidFill>
                  <a:srgbClr val="4D4D4D"/>
                </a:solidFill>
                <a:latin typeface="sofia-pro"/>
              </a:rPr>
              <a:t>Lisätietoa: </a:t>
            </a:r>
            <a:r>
              <a:rPr lang="en-FI">
                <a:solidFill>
                  <a:srgbClr val="4D4D4D"/>
                </a:solidFill>
                <a:latin typeface="sofia-pro"/>
                <a:hlinkClick r:id="rId3"/>
              </a:rPr>
              <a:t>Liikkuva koulu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19179-909A-466B-A401-8BE94033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EDE1-18FB-0140-AC43-60B5F3BE0182}" type="slidenum">
              <a:rPr lang="en-FI" smtClean="0"/>
              <a:t>14</a:t>
            </a:fld>
            <a:endParaRPr lang="en-FI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3CDAAC5-67ED-4C02-9DB8-599C2C4442A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775772" y="0"/>
            <a:ext cx="2209242" cy="51435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644159-D460-460B-B558-3FE22D49ABCB}"/>
              </a:ext>
            </a:extLst>
          </p:cNvPr>
          <p:cNvSpPr txBox="1"/>
          <p:nvPr/>
        </p:nvSpPr>
        <p:spPr>
          <a:xfrm>
            <a:off x="0" y="4553916"/>
            <a:ext cx="16256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900"/>
              <a:t>Koulupäivän aikainen liikunta ja oppiminen.</a:t>
            </a:r>
          </a:p>
          <a:p>
            <a:r>
              <a:rPr lang="fi-FI" sz="900"/>
              <a:t>Tilannekatsaus</a:t>
            </a:r>
            <a:r>
              <a:rPr lang="en-FI" sz="900"/>
              <a:t> (OPH 2018)</a:t>
            </a:r>
            <a:r>
              <a:rPr lang="fi-FI" sz="9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111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E7FF7-559E-4439-9DB4-E7C6AA8B9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err="1"/>
              <a:t>Aktiiviset</a:t>
            </a:r>
            <a:r>
              <a:rPr lang="en-FI"/>
              <a:t> </a:t>
            </a:r>
            <a:r>
              <a:rPr lang="en-FI" err="1"/>
              <a:t>pysäkkimatkat</a:t>
            </a:r>
            <a:endParaRPr lang="fi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88A21C-7692-4924-BAFB-FDED2271E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/>
              <a:t>Osa </a:t>
            </a:r>
            <a:r>
              <a:rPr lang="en-FI" err="1"/>
              <a:t>oppilaista</a:t>
            </a:r>
            <a:r>
              <a:rPr lang="en-FI"/>
              <a:t> </a:t>
            </a:r>
            <a:r>
              <a:rPr lang="en-FI" err="1"/>
              <a:t>kulkee</a:t>
            </a:r>
            <a:r>
              <a:rPr lang="en-FI"/>
              <a:t> </a:t>
            </a:r>
            <a:r>
              <a:rPr lang="en-FI" err="1"/>
              <a:t>koulukuljetuksella</a:t>
            </a:r>
            <a:r>
              <a:rPr lang="en-FI"/>
              <a:t> tai </a:t>
            </a:r>
            <a:r>
              <a:rPr lang="en-FI" err="1"/>
              <a:t>joukkoliikenteellä</a:t>
            </a:r>
            <a:r>
              <a:rPr lang="en-FI"/>
              <a:t> </a:t>
            </a:r>
            <a:r>
              <a:rPr lang="en-FI" err="1"/>
              <a:t>kouluun</a:t>
            </a:r>
            <a:r>
              <a:rPr lang="en-FI"/>
              <a:t>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/>
              <a:t>Pysäkille kuljetut matkat voivat tuoda koulumatkoille keskimäärin kilometrin verran kävelyä tai pyöräilyä 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9E6DF-07FC-45C0-BEA7-CBFC6D41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EDE1-18FB-0140-AC43-60B5F3BE0182}" type="slidenum">
              <a:rPr lang="en-FI" smtClean="0"/>
              <a:t>15</a:t>
            </a:fld>
            <a:endParaRPr lang="en-FI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A771D87-74AA-4655-80FD-87997BB86F39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-17463" y="0"/>
          <a:ext cx="3795713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4">
            <a:extLst>
              <a:ext uri="{FF2B5EF4-FFF2-40B4-BE49-F238E27FC236}">
                <a16:creationId xmlns:a16="http://schemas.microsoft.com/office/drawing/2014/main" id="{C1E692BC-453F-400B-874F-1389E0FEE340}"/>
              </a:ext>
            </a:extLst>
          </p:cNvPr>
          <p:cNvSpPr txBox="1"/>
          <p:nvPr/>
        </p:nvSpPr>
        <p:spPr>
          <a:xfrm>
            <a:off x="3657051" y="4814301"/>
            <a:ext cx="282801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FI" sz="800"/>
              <a:t>Fiksusti </a:t>
            </a:r>
            <a:r>
              <a:rPr lang="en-FI" sz="800" err="1"/>
              <a:t>kouluun</a:t>
            </a:r>
            <a:r>
              <a:rPr lang="en-FI" sz="800"/>
              <a:t> </a:t>
            </a:r>
            <a:r>
              <a:rPr lang="en-FI" sz="800" err="1"/>
              <a:t>kulkutapaselvitys</a:t>
            </a:r>
            <a:r>
              <a:rPr lang="en-FI" sz="800"/>
              <a:t>, Niemi et al. 2020-2021</a:t>
            </a:r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951300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riding bikes in the snow&#10;&#10;Description automatically generated with medium confidence">
            <a:extLst>
              <a:ext uri="{FF2B5EF4-FFF2-40B4-BE49-F238E27FC236}">
                <a16:creationId xmlns:a16="http://schemas.microsoft.com/office/drawing/2014/main" id="{9A73B62B-E578-4468-B66B-39103D618B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2648A52-F925-45D8-870F-4F1C4CB5418E}"/>
              </a:ext>
            </a:extLst>
          </p:cNvPr>
          <p:cNvSpPr txBox="1">
            <a:spLocks/>
          </p:cNvSpPr>
          <p:nvPr/>
        </p:nvSpPr>
        <p:spPr>
          <a:xfrm>
            <a:off x="1143000" y="510777"/>
            <a:ext cx="6858000" cy="341624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pPr algn="ctr"/>
            <a:endParaRPr lang="en-FI" b="1"/>
          </a:p>
          <a:p>
            <a:pPr algn="ctr"/>
            <a:endParaRPr lang="en-FI" b="1"/>
          </a:p>
          <a:p>
            <a:pPr algn="ctr"/>
            <a:r>
              <a:rPr lang="en-FI" b="1" err="1"/>
              <a:t>Keskusteltavaksi</a:t>
            </a:r>
            <a:r>
              <a:rPr lang="en-FI" b="1"/>
              <a:t> </a:t>
            </a:r>
            <a:r>
              <a:rPr lang="en-FI" b="1" err="1"/>
              <a:t>vanhempien</a:t>
            </a:r>
            <a:r>
              <a:rPr lang="en-FI" b="1"/>
              <a:t> </a:t>
            </a:r>
            <a:r>
              <a:rPr lang="en-FI" b="1" err="1"/>
              <a:t>kanssa</a:t>
            </a:r>
            <a:endParaRPr lang="en-FI" b="1"/>
          </a:p>
        </p:txBody>
      </p:sp>
    </p:spTree>
    <p:extLst>
      <p:ext uri="{BB962C8B-B14F-4D97-AF65-F5344CB8AC3E}">
        <p14:creationId xmlns:p14="http://schemas.microsoft.com/office/powerpoint/2010/main" val="2951284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22BFA-6891-4B91-8D66-982461EC2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519" y="1228230"/>
            <a:ext cx="3994081" cy="26231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1400"/>
              <a:t>Vanhemmat päättävät</a:t>
            </a:r>
            <a:r>
              <a:rPr lang="fi-FI"/>
              <a:t>,</a:t>
            </a:r>
            <a:r>
              <a:rPr lang="fi-FI" sz="1400"/>
              <a:t> millä kouluun kuljetaan.*</a:t>
            </a:r>
          </a:p>
          <a:p>
            <a:pPr marL="0" indent="0">
              <a:buNone/>
            </a:pPr>
            <a:r>
              <a:rPr lang="fi-FI" sz="1400"/>
              <a:t>Lapsena opittu kulkutapa seuraa yleensä myös aikuisena.</a:t>
            </a:r>
          </a:p>
          <a:p>
            <a:pPr marL="0" indent="0">
              <a:buNone/>
            </a:pPr>
            <a:endParaRPr lang="fi-FI" sz="1400"/>
          </a:p>
          <a:p>
            <a:r>
              <a:rPr lang="fi-FI"/>
              <a:t>KESKUSTELUTEHTÄVÄ: Mitkä</a:t>
            </a:r>
            <a:r>
              <a:rPr lang="fi-FI" sz="1400"/>
              <a:t> ovat teille tärkeitä tekijöitä kulkutavan valinnassa?</a:t>
            </a:r>
            <a:endParaRPr lang="fi-FI"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4CC4BB-03D3-4976-909D-C6614A2D5251}"/>
              </a:ext>
            </a:extLst>
          </p:cNvPr>
          <p:cNvSpPr txBox="1"/>
          <p:nvPr/>
        </p:nvSpPr>
        <p:spPr>
          <a:xfrm>
            <a:off x="5613299" y="4814072"/>
            <a:ext cx="390906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/>
              <a:t>*</a:t>
            </a:r>
            <a:r>
              <a:rPr lang="en-US" sz="1080" err="1"/>
              <a:t>Opetushallitus</a:t>
            </a:r>
            <a:r>
              <a:rPr lang="en-US" sz="1080"/>
              <a:t>, </a:t>
            </a:r>
            <a:r>
              <a:rPr lang="en-US" sz="1080" err="1"/>
              <a:t>koulujen</a:t>
            </a:r>
            <a:r>
              <a:rPr lang="en-US" sz="1080"/>
              <a:t> </a:t>
            </a:r>
            <a:r>
              <a:rPr lang="en-US" sz="1080" err="1"/>
              <a:t>järjestysääntöjen</a:t>
            </a:r>
            <a:r>
              <a:rPr lang="en-US" sz="1080"/>
              <a:t> </a:t>
            </a:r>
            <a:r>
              <a:rPr lang="en-US" sz="1080" err="1"/>
              <a:t>laatimisohje</a:t>
            </a:r>
            <a:endParaRPr lang="en-US" sz="108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A2E4A-3BDE-4982-80A0-556E18BD0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519" y="273844"/>
            <a:ext cx="3994082" cy="960835"/>
          </a:xfrm>
        </p:spPr>
        <p:txBody>
          <a:bodyPr/>
          <a:lstStyle/>
          <a:p>
            <a:r>
              <a:rPr lang="fi-FI"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Vanhemmilla suuri rooli</a:t>
            </a:r>
            <a:endParaRPr lang="fi-FI"/>
          </a:p>
        </p:txBody>
      </p:sp>
      <p:pic>
        <p:nvPicPr>
          <p:cNvPr id="8" name="Content Placeholder 7" descr="A person and a child on skis in the snow&#10;&#10;Description automatically generated with low confidence">
            <a:extLst>
              <a:ext uri="{FF2B5EF4-FFF2-40B4-BE49-F238E27FC236}">
                <a16:creationId xmlns:a16="http://schemas.microsoft.com/office/drawing/2014/main" id="{7A0BFD43-DB44-4AB7-B086-0C655F05232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6099"/>
            <a:ext cx="4687046" cy="3987377"/>
          </a:xfrm>
        </p:spPr>
      </p:pic>
    </p:spTree>
    <p:extLst>
      <p:ext uri="{BB962C8B-B14F-4D97-AF65-F5344CB8AC3E}">
        <p14:creationId xmlns:p14="http://schemas.microsoft.com/office/powerpoint/2010/main" val="2895135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EDD2-A141-49F9-A616-0AC3C6817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Rauhoitetaan koulun lähialue autoista</a:t>
            </a:r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3DE2D48D-D439-4699-8C91-4A4E7B43D367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effectLst>
            <a:softEdge rad="127000"/>
          </a:effectLst>
        </p:spPr>
        <p:txBody>
          <a:bodyPr vert="horz" lIns="216000" tIns="270000" rIns="91440" bIns="45720" rtlCol="0">
            <a:normAutofit/>
          </a:bodyPr>
          <a:lstStyle/>
          <a:p>
            <a:r>
              <a:rPr lang="fi-FI" sz="1500">
                <a:solidFill>
                  <a:schemeClr val="tx1">
                    <a:lumMod val="65000"/>
                    <a:lumOff val="35000"/>
                  </a:schemeClr>
                </a:solidFill>
              </a:rPr>
              <a:t>Saattoliikenne ja koulun pihalla olevat autot muodostavat lapsille</a:t>
            </a:r>
            <a:r>
              <a:rPr lang="en-FI" sz="15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FI" sz="150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</a:t>
            </a:r>
            <a:r>
              <a:rPr lang="en-FI" sz="15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FI" sz="150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nuorille</a:t>
            </a:r>
            <a:r>
              <a:rPr lang="fi-FI" sz="1500">
                <a:solidFill>
                  <a:schemeClr val="tx1">
                    <a:lumMod val="65000"/>
                    <a:lumOff val="35000"/>
                  </a:schemeClr>
                </a:solidFill>
              </a:rPr>
              <a:t> suurimman turvallisuusriskin.</a:t>
            </a:r>
          </a:p>
          <a:p>
            <a:endParaRPr lang="fi-FI" sz="15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sz="1500">
                <a:solidFill>
                  <a:schemeClr val="tx1">
                    <a:lumMod val="65000"/>
                    <a:lumOff val="35000"/>
                  </a:schemeClr>
                </a:solidFill>
              </a:rPr>
              <a:t>TEHTÄVÄ: Sovitaan yhteiset pelisäännöt </a:t>
            </a:r>
            <a:r>
              <a:rPr lang="fi-FI" sz="15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saattoliikente</a:t>
            </a:r>
            <a:r>
              <a:rPr lang="en-FI" sz="150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fi-FI" sz="15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seen</a:t>
            </a:r>
            <a:r>
              <a:rPr lang="fi-FI" sz="1500">
                <a:solidFill>
                  <a:schemeClr val="tx1">
                    <a:lumMod val="65000"/>
                    <a:lumOff val="35000"/>
                  </a:schemeClr>
                </a:solidFill>
              </a:rPr>
              <a:t>.  </a:t>
            </a:r>
          </a:p>
        </p:txBody>
      </p:sp>
      <p:pic>
        <p:nvPicPr>
          <p:cNvPr id="6" name="Content Placeholder 5" descr="A person shoveling snow&#10;&#10;Description automatically generated with medium confidence">
            <a:extLst>
              <a:ext uri="{FF2B5EF4-FFF2-40B4-BE49-F238E27FC236}">
                <a16:creationId xmlns:a16="http://schemas.microsoft.com/office/drawing/2014/main" id="{00819CE9-ECC2-4777-BDF8-06A0F023FF5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30714" cy="5143500"/>
          </a:xfrm>
        </p:spPr>
      </p:pic>
    </p:spTree>
    <p:extLst>
      <p:ext uri="{BB962C8B-B14F-4D97-AF65-F5344CB8AC3E}">
        <p14:creationId xmlns:p14="http://schemas.microsoft.com/office/powerpoint/2010/main" val="1406470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FF791-6778-4C5D-966F-68FD491AC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Koulujen piha-alueiden ja lähikatujen liikennejärjestelyjen kartoitus </a:t>
            </a:r>
            <a:r>
              <a:rPr lang="fi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voidaan tehdä yhteistyössä </a:t>
            </a:r>
            <a:r>
              <a:rPr lang="en-FI" sz="14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kunnan</a:t>
            </a:r>
            <a:r>
              <a:rPr lang="en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FI" sz="14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koulun</a:t>
            </a:r>
            <a:r>
              <a:rPr lang="en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FI" sz="14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vanhempien</a:t>
            </a:r>
            <a:r>
              <a:rPr lang="en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FI" sz="140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</a:t>
            </a:r>
            <a:r>
              <a:rPr lang="en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FI" sz="14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oppilaiden</a:t>
            </a:r>
            <a:r>
              <a:rPr lang="en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FI" sz="14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kanssa</a:t>
            </a:r>
            <a:r>
              <a:rPr lang="en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br>
              <a:rPr lang="en-FI" sz="1400"/>
            </a:br>
            <a:r>
              <a:rPr lang="en-FI" sz="140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Lisätietoa</a:t>
            </a:r>
            <a:r>
              <a:rPr lang="en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FI" sz="140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Fiksusti </a:t>
            </a:r>
            <a:r>
              <a:rPr lang="en-FI" sz="1400" err="1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kouluun</a:t>
            </a:r>
            <a:r>
              <a:rPr lang="en-FI" sz="140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FI" sz="1400" err="1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olosuhdekartoitukset</a:t>
            </a:r>
            <a:endParaRPr lang="fi-FI" sz="140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i-FI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TEHTÄVÄ: Mitä parannettavaa koulureiteissä olisi? Miten huoltajat voivat vaikuttaa</a:t>
            </a:r>
            <a:r>
              <a:rPr lang="en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FI" sz="14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koulureittien</a:t>
            </a:r>
            <a:r>
              <a:rPr lang="en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FI" sz="14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turvallisuuteen</a:t>
            </a:r>
            <a:r>
              <a:rPr lang="en-FI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fi-FI" sz="14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80C6F-A6EE-402A-965B-5AA33133D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Koulumatkojen </a:t>
            </a:r>
            <a:r>
              <a:rPr lang="en-FI" sz="20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olosuhdekartoitukset</a:t>
            </a:r>
            <a:br>
              <a:rPr lang="fi-FI"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endParaRPr lang="fi-FI"/>
          </a:p>
        </p:txBody>
      </p:sp>
      <p:pic>
        <p:nvPicPr>
          <p:cNvPr id="9" name="Content Placeholder 8" descr="A dirt path through a forest&#10;&#10;Description automatically generated with low confidence">
            <a:extLst>
              <a:ext uri="{FF2B5EF4-FFF2-40B4-BE49-F238E27FC236}">
                <a16:creationId xmlns:a16="http://schemas.microsoft.com/office/drawing/2014/main" id="{5B9CB818-6106-4960-B959-74965C279AB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366347" cy="5143500"/>
          </a:xfrm>
        </p:spPr>
      </p:pic>
    </p:spTree>
    <p:extLst>
      <p:ext uri="{BB962C8B-B14F-4D97-AF65-F5344CB8AC3E}">
        <p14:creationId xmlns:p14="http://schemas.microsoft.com/office/powerpoint/2010/main" val="416594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1732D-43E3-E041-9A4E-C6082327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EDE1-18FB-0140-AC43-60B5F3BE0182}" type="slidenum">
              <a:rPr lang="en-FI" smtClean="0"/>
              <a:t>2</a:t>
            </a:fld>
            <a:endParaRPr lang="en-FI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F2F70BA-AFD5-724B-BDF7-C50705F037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37" y="-427168"/>
            <a:ext cx="7532929" cy="532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6245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A202-BD5B-9D4F-9274-1D3F683A43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err="1"/>
              <a:t>Lisätietoja</a:t>
            </a:r>
            <a:r>
              <a:rPr lang="en-FI"/>
              <a:t> </a:t>
            </a:r>
            <a:r>
              <a:rPr lang="en-FI" err="1"/>
              <a:t>aktiivisesta</a:t>
            </a:r>
            <a:r>
              <a:rPr lang="en-FI"/>
              <a:t> </a:t>
            </a:r>
            <a:r>
              <a:rPr lang="en-FI" err="1"/>
              <a:t>ja</a:t>
            </a:r>
            <a:r>
              <a:rPr lang="en-FI"/>
              <a:t> </a:t>
            </a:r>
            <a:r>
              <a:rPr lang="en-FI" err="1"/>
              <a:t>kestävästä</a:t>
            </a:r>
            <a:r>
              <a:rPr lang="en-FI"/>
              <a:t> </a:t>
            </a:r>
            <a:r>
              <a:rPr lang="en-FI" err="1"/>
              <a:t>koulumatkasta</a:t>
            </a:r>
            <a:br>
              <a:rPr lang="en-FI"/>
            </a:br>
            <a:r>
              <a:rPr lang="en-FI">
                <a:hlinkClick r:id="rId3"/>
              </a:rPr>
              <a:t>www.fiksustikouluun.fi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6270365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7D6C6-ACCC-44F6-9406-92567234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Rubik"/>
              </a:rPr>
              <a:t>Aktiivisten koulumatkojen </a:t>
            </a:r>
            <a:r>
              <a:rPr lang="fi-FI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Rubik"/>
              </a:rPr>
              <a:t>hyödyt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581078B-E89B-46B3-B516-8B9632324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3"/>
                </a:solidFill>
                <a:latin typeface="Rubik" panose="00000500000000000000" pitchFamily="2" charset="-79"/>
                <a:cs typeface="Rubik"/>
              </a:rPr>
              <a:t>50 % lasten ripeästä liikunnasta on mahdollista saavuttaa koulumatkalla.</a:t>
            </a:r>
            <a:endParaRPr lang="en-FI" dirty="0">
              <a:solidFill>
                <a:schemeClr val="accent3"/>
              </a:solidFill>
              <a:latin typeface="Rubik" panose="00000500000000000000" pitchFamily="2" charset="-79"/>
              <a:cs typeface="Rubi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i="0" dirty="0">
                <a:solidFill>
                  <a:schemeClr val="accent3"/>
                </a:solidFill>
                <a:effectLst/>
                <a:latin typeface="Rubik" panose="00000500000000000000" pitchFamily="2" charset="-79"/>
                <a:cs typeface="Rubik"/>
              </a:rPr>
              <a:t>Kohottaa kuntoa sekä pienentää sydän- ja verisuonitautien riskiä.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i="0" dirty="0">
                <a:solidFill>
                  <a:schemeClr val="accent3"/>
                </a:solidFill>
                <a:effectLst/>
                <a:latin typeface="Rubik" panose="00000500000000000000" pitchFamily="2" charset="-79"/>
                <a:cs typeface="Rubik"/>
              </a:rPr>
              <a:t>Parantaa jalkojen lihasvoimaa ja kestävyyttä.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i="0" dirty="0">
                <a:solidFill>
                  <a:schemeClr val="accent3"/>
                </a:solidFill>
                <a:effectLst/>
                <a:latin typeface="Rubik" panose="00000500000000000000" pitchFamily="2" charset="-79"/>
                <a:cs typeface="Rubik"/>
              </a:rPr>
              <a:t>Parantaa keskittymiskykyä.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3"/>
                </a:solidFill>
                <a:latin typeface="Rubik" panose="00000500000000000000" pitchFamily="2" charset="-79"/>
                <a:cs typeface="Rubik"/>
              </a:rPr>
              <a:t>Elinympäristö tulee tutuksi ja opitaan liikennekäyttäytymistä.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3"/>
                </a:solidFill>
                <a:latin typeface="Rubik" panose="00000500000000000000" pitchFamily="2" charset="-79"/>
                <a:cs typeface="Rubik"/>
              </a:rPr>
              <a:t>Ympäristöystävällinen ja päästötön tapa liikkua.</a:t>
            </a:r>
            <a:endParaRPr lang="en-FI" dirty="0">
              <a:solidFill>
                <a:schemeClr val="accent3"/>
              </a:solidFill>
              <a:latin typeface="Rubik" panose="00000500000000000000" pitchFamily="2" charset="-79"/>
              <a:cs typeface="Rubi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 err="1">
                <a:solidFill>
                  <a:schemeClr val="accent3"/>
                </a:solidFill>
                <a:latin typeface="Rubik" panose="00000500000000000000" pitchFamily="2" charset="-79"/>
                <a:cs typeface="Rubik"/>
              </a:rPr>
              <a:t>Lisätietoa</a:t>
            </a:r>
            <a:r>
              <a:rPr lang="en-FI" dirty="0">
                <a:solidFill>
                  <a:schemeClr val="accent3"/>
                </a:solidFill>
                <a:latin typeface="Rubik" panose="00000500000000000000" pitchFamily="2" charset="-79"/>
                <a:cs typeface="Rubik"/>
              </a:rPr>
              <a:t>: </a:t>
            </a:r>
            <a:r>
              <a:rPr lang="en-FI" dirty="0" err="1">
                <a:solidFill>
                  <a:schemeClr val="accent3"/>
                </a:solidFill>
                <a:latin typeface="Rubik" panose="00000500000000000000" pitchFamily="2" charset="-79"/>
                <a:cs typeface="Rubi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Fiksusti</a:t>
            </a:r>
            <a:r>
              <a:rPr lang="en-FI" dirty="0">
                <a:solidFill>
                  <a:schemeClr val="accent3"/>
                </a:solidFill>
                <a:latin typeface="Rubik" panose="00000500000000000000" pitchFamily="2" charset="-79"/>
                <a:cs typeface="Rubi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FI" dirty="0" err="1">
                <a:solidFill>
                  <a:schemeClr val="accent3"/>
                </a:solidFill>
                <a:latin typeface="Rubik" panose="00000500000000000000" pitchFamily="2" charset="-79"/>
                <a:cs typeface="Rubi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kouluun</a:t>
            </a:r>
            <a:r>
              <a:rPr lang="en-FI" dirty="0">
                <a:solidFill>
                  <a:schemeClr val="accent3"/>
                </a:solidFill>
                <a:latin typeface="Rubik" panose="00000500000000000000" pitchFamily="2" charset="-79"/>
                <a:cs typeface="Rubi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-ohjelma</a:t>
            </a:r>
            <a:endParaRPr lang="fi-FI" dirty="0">
              <a:solidFill>
                <a:schemeClr val="accent3"/>
              </a:solidFill>
              <a:latin typeface="Rubik" panose="00000500000000000000" pitchFamily="2" charset="-79"/>
              <a:cs typeface="Rubik"/>
            </a:endParaRPr>
          </a:p>
          <a:p>
            <a:endParaRPr lang="fi-FI" dirty="0"/>
          </a:p>
        </p:txBody>
      </p:sp>
      <p:pic>
        <p:nvPicPr>
          <p:cNvPr id="9" name="Content Placeholder 8" descr="A person walking in a forest&#10;&#10;Description automatically generated with medium confidence">
            <a:extLst>
              <a:ext uri="{FF2B5EF4-FFF2-40B4-BE49-F238E27FC236}">
                <a16:creationId xmlns:a16="http://schemas.microsoft.com/office/drawing/2014/main" id="{6DBB86F2-2E92-4B6C-AC21-1D92CE17484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30714" cy="51435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EF0BCF-6774-458B-92A1-55EFE566954C}"/>
              </a:ext>
            </a:extLst>
          </p:cNvPr>
          <p:cNvSpPr txBox="1"/>
          <p:nvPr/>
        </p:nvSpPr>
        <p:spPr>
          <a:xfrm>
            <a:off x="5613299" y="4814072"/>
            <a:ext cx="390906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/>
              <a:t>*</a:t>
            </a:r>
            <a:r>
              <a:rPr lang="en-US" sz="1080" err="1"/>
              <a:t>Larouche</a:t>
            </a:r>
            <a:r>
              <a:rPr lang="en-US" sz="1080"/>
              <a:t> </a:t>
            </a:r>
            <a:r>
              <a:rPr lang="en-US" sz="1080" err="1"/>
              <a:t>ym</a:t>
            </a:r>
            <a:r>
              <a:rPr lang="en-US" sz="1080"/>
              <a:t>. 2014; </a:t>
            </a:r>
            <a:r>
              <a:rPr lang="en-US" sz="1080" err="1"/>
              <a:t>Rainham</a:t>
            </a:r>
            <a:r>
              <a:rPr lang="en-US" sz="1080"/>
              <a:t> </a:t>
            </a:r>
            <a:r>
              <a:rPr lang="en-US" sz="1080" err="1"/>
              <a:t>ym</a:t>
            </a:r>
            <a:r>
              <a:rPr lang="en-US" sz="1080"/>
              <a:t>. 2012</a:t>
            </a:r>
          </a:p>
        </p:txBody>
      </p:sp>
    </p:spTree>
    <p:extLst>
      <p:ext uri="{BB962C8B-B14F-4D97-AF65-F5344CB8AC3E}">
        <p14:creationId xmlns:p14="http://schemas.microsoft.com/office/powerpoint/2010/main" val="368494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0654CF-530E-40C9-A37B-8D7F9261C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203821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2648A52-F925-45D8-870F-4F1C4CB5418E}"/>
              </a:ext>
            </a:extLst>
          </p:cNvPr>
          <p:cNvSpPr txBox="1">
            <a:spLocks/>
          </p:cNvSpPr>
          <p:nvPr/>
        </p:nvSpPr>
        <p:spPr>
          <a:xfrm>
            <a:off x="1143000" y="510777"/>
            <a:ext cx="6858000" cy="341624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pPr algn="ctr"/>
            <a:endParaRPr lang="en-FI" b="1"/>
          </a:p>
          <a:p>
            <a:pPr algn="ctr"/>
            <a:endParaRPr lang="en-FI" b="1"/>
          </a:p>
          <a:p>
            <a:pPr algn="ctr"/>
            <a:r>
              <a:rPr lang="en-GB" b="1"/>
              <a:t>K</a:t>
            </a:r>
            <a:r>
              <a:rPr lang="en-FI" b="1" err="1"/>
              <a:t>oulumatkojen</a:t>
            </a:r>
            <a:r>
              <a:rPr lang="en-FI" b="1"/>
              <a:t> </a:t>
            </a:r>
            <a:r>
              <a:rPr lang="en-FI" b="1" err="1"/>
              <a:t>turvallisuus</a:t>
            </a:r>
            <a:r>
              <a:rPr lang="en-FI" b="1"/>
              <a:t> </a:t>
            </a:r>
            <a:r>
              <a:rPr lang="en-FI" b="1" err="1"/>
              <a:t>ja</a:t>
            </a:r>
            <a:r>
              <a:rPr lang="en-FI" b="1"/>
              <a:t> </a:t>
            </a:r>
            <a:r>
              <a:rPr lang="en-FI" b="1" err="1"/>
              <a:t>kulkutavat</a:t>
            </a:r>
            <a:endParaRPr lang="en-FI" b="1"/>
          </a:p>
        </p:txBody>
      </p:sp>
    </p:spTree>
    <p:extLst>
      <p:ext uri="{BB962C8B-B14F-4D97-AF65-F5344CB8AC3E}">
        <p14:creationId xmlns:p14="http://schemas.microsoft.com/office/powerpoint/2010/main" val="1370097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1B0C9-64BD-4864-88F9-A877F725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EDE1-18FB-0140-AC43-60B5F3BE0182}" type="slidenum">
              <a:rPr lang="en-FI" smtClean="0"/>
              <a:t>5</a:t>
            </a:fld>
            <a:endParaRPr lang="en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A33FA0E-4D76-474C-9B11-1106EC296A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632671"/>
              </p:ext>
            </p:extLst>
          </p:nvPr>
        </p:nvGraphicFramePr>
        <p:xfrm>
          <a:off x="250525" y="132869"/>
          <a:ext cx="7724128" cy="4474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Graphic 13" descr="Bus with solid fill">
            <a:extLst>
              <a:ext uri="{FF2B5EF4-FFF2-40B4-BE49-F238E27FC236}">
                <a16:creationId xmlns:a16="http://schemas.microsoft.com/office/drawing/2014/main" id="{99E9B27D-0E38-42D6-830A-9458580A47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66338" y="3734920"/>
            <a:ext cx="270189" cy="270189"/>
          </a:xfrm>
          <a:prstGeom prst="rect">
            <a:avLst/>
          </a:prstGeom>
        </p:spPr>
      </p:pic>
      <p:pic>
        <p:nvPicPr>
          <p:cNvPr id="15" name="Graphic 14" descr="Car with solid fill">
            <a:extLst>
              <a:ext uri="{FF2B5EF4-FFF2-40B4-BE49-F238E27FC236}">
                <a16:creationId xmlns:a16="http://schemas.microsoft.com/office/drawing/2014/main" id="{CC19718F-372A-47EF-9685-F8D0389BAEE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6282" y="3552391"/>
            <a:ext cx="295724" cy="295724"/>
          </a:xfrm>
          <a:prstGeom prst="rect">
            <a:avLst/>
          </a:prstGeom>
        </p:spPr>
      </p:pic>
      <p:pic>
        <p:nvPicPr>
          <p:cNvPr id="3" name="Graphic 2" descr="Scooter with solid fill">
            <a:extLst>
              <a:ext uri="{FF2B5EF4-FFF2-40B4-BE49-F238E27FC236}">
                <a16:creationId xmlns:a16="http://schemas.microsoft.com/office/drawing/2014/main" id="{90249CD2-94C2-49CF-8F15-F4272789627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7556664" y="1122234"/>
            <a:ext cx="270186" cy="270186"/>
          </a:xfrm>
          <a:prstGeom prst="rect">
            <a:avLst/>
          </a:prstGeom>
        </p:spPr>
      </p:pic>
      <p:pic>
        <p:nvPicPr>
          <p:cNvPr id="5" name="Graphic 4" descr="Motorcycle with solid fill">
            <a:extLst>
              <a:ext uri="{FF2B5EF4-FFF2-40B4-BE49-F238E27FC236}">
                <a16:creationId xmlns:a16="http://schemas.microsoft.com/office/drawing/2014/main" id="{BE06B30D-7F8B-480E-ADA0-DA17768FA5F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7566176" y="3350683"/>
            <a:ext cx="270187" cy="270187"/>
          </a:xfrm>
          <a:prstGeom prst="rect">
            <a:avLst/>
          </a:prstGeom>
        </p:spPr>
      </p:pic>
      <p:pic>
        <p:nvPicPr>
          <p:cNvPr id="17" name="Graphic 16" descr="Walk with solid fill">
            <a:extLst>
              <a:ext uri="{FF2B5EF4-FFF2-40B4-BE49-F238E27FC236}">
                <a16:creationId xmlns:a16="http://schemas.microsoft.com/office/drawing/2014/main" id="{68DF07B6-1721-4310-8016-3B266A99FD2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7805957" y="3734920"/>
            <a:ext cx="270187" cy="270187"/>
          </a:xfrm>
          <a:prstGeom prst="rect">
            <a:avLst/>
          </a:prstGeom>
        </p:spPr>
      </p:pic>
      <p:pic>
        <p:nvPicPr>
          <p:cNvPr id="19" name="Graphic 18" descr="Cycling with solid fill">
            <a:extLst>
              <a:ext uri="{FF2B5EF4-FFF2-40B4-BE49-F238E27FC236}">
                <a16:creationId xmlns:a16="http://schemas.microsoft.com/office/drawing/2014/main" id="{98C58453-85AB-4650-903C-77463D4571D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8076144" y="3734921"/>
            <a:ext cx="270188" cy="270188"/>
          </a:xfrm>
          <a:prstGeom prst="rect">
            <a:avLst/>
          </a:prstGeom>
        </p:spPr>
      </p:pic>
      <p:sp>
        <p:nvSpPr>
          <p:cNvPr id="21" name="TextBox 14">
            <a:extLst>
              <a:ext uri="{FF2B5EF4-FFF2-40B4-BE49-F238E27FC236}">
                <a16:creationId xmlns:a16="http://schemas.microsoft.com/office/drawing/2014/main" id="{51478A6C-AC6E-4134-8060-023B423D8A76}"/>
              </a:ext>
            </a:extLst>
          </p:cNvPr>
          <p:cNvSpPr txBox="1"/>
          <p:nvPr/>
        </p:nvSpPr>
        <p:spPr>
          <a:xfrm>
            <a:off x="7710593" y="4011435"/>
            <a:ext cx="45484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FI" sz="800" err="1"/>
              <a:t>vuosi</a:t>
            </a:r>
            <a:endParaRPr lang="fi-FI" sz="800"/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C619F699-F6FC-4001-8ADB-918B8F73049D}"/>
              </a:ext>
            </a:extLst>
          </p:cNvPr>
          <p:cNvSpPr txBox="1"/>
          <p:nvPr/>
        </p:nvSpPr>
        <p:spPr>
          <a:xfrm>
            <a:off x="392304" y="4619294"/>
            <a:ext cx="59789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Liikennevakuutuksesta maksetut, moottoriajoneuvojen kanssa tapahtuneet loukkaantumiset, Onnettomuustietoinstituutti &amp; Jouni Kallio, </a:t>
            </a:r>
            <a:r>
              <a:rPr lang="fi-FI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Likes</a:t>
            </a:r>
            <a:r>
              <a:rPr lang="fi-FI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77531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8E6C2-DA49-48D8-A511-CFEE4D901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EDE1-18FB-0140-AC43-60B5F3BE0182}" type="slidenum">
              <a:rPr lang="en-FI" smtClean="0"/>
              <a:t>6</a:t>
            </a:fld>
            <a:endParaRPr lang="en-FI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B9DE4B-337B-48A0-A9B3-7DDFF7E642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254631"/>
              </p:ext>
            </p:extLst>
          </p:nvPr>
        </p:nvGraphicFramePr>
        <p:xfrm>
          <a:off x="216747" y="182880"/>
          <a:ext cx="8453120" cy="4422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Graphic 1" descr="Maple Leaf with solid fill">
            <a:extLst>
              <a:ext uri="{FF2B5EF4-FFF2-40B4-BE49-F238E27FC236}">
                <a16:creationId xmlns:a16="http://schemas.microsoft.com/office/drawing/2014/main" id="{EFBE9697-F293-4ADB-A8C5-94DFDE916C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355343" y="648136"/>
            <a:ext cx="198941" cy="198941"/>
          </a:xfrm>
          <a:prstGeom prst="rect">
            <a:avLst/>
          </a:prstGeom>
        </p:spPr>
      </p:pic>
      <p:pic>
        <p:nvPicPr>
          <p:cNvPr id="7" name="Graphic 2" descr="Snowflake outline">
            <a:extLst>
              <a:ext uri="{FF2B5EF4-FFF2-40B4-BE49-F238E27FC236}">
                <a16:creationId xmlns:a16="http://schemas.microsoft.com/office/drawing/2014/main" id="{C33C1EE8-4528-432B-9FB1-1D51581D2A9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322541" y="1008166"/>
            <a:ext cx="264546" cy="264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F66E5A-CE17-45E4-93D2-E20DC5650031}"/>
              </a:ext>
            </a:extLst>
          </p:cNvPr>
          <p:cNvSpPr txBox="1"/>
          <p:nvPr/>
        </p:nvSpPr>
        <p:spPr>
          <a:xfrm>
            <a:off x="3549095" y="747606"/>
            <a:ext cx="335504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FI" sz="1200"/>
              <a:t>Syksyisin koulumatkojen kävelyn ja pyöräilyn osuus on korkea. Talvella aktiivisten koulumatkojen osuus laskee varsinkin pidemmillä matkoilla, koska pyöräilyn määrä vähenee.</a:t>
            </a:r>
            <a:endParaRPr lang="fi-FI" sz="1200"/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D4981AD0-AC52-4CA9-8D10-3CDB6F93A663}"/>
              </a:ext>
            </a:extLst>
          </p:cNvPr>
          <p:cNvSpPr txBox="1"/>
          <p:nvPr/>
        </p:nvSpPr>
        <p:spPr>
          <a:xfrm>
            <a:off x="392304" y="4619295"/>
            <a:ext cx="282801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FI" sz="800"/>
              <a:t>Fiksusti </a:t>
            </a:r>
            <a:r>
              <a:rPr lang="en-FI" sz="800" err="1"/>
              <a:t>kouluun</a:t>
            </a:r>
            <a:r>
              <a:rPr lang="en-FI" sz="800"/>
              <a:t> </a:t>
            </a:r>
            <a:r>
              <a:rPr lang="en-FI" sz="800" err="1"/>
              <a:t>kulkutapaselvitys</a:t>
            </a:r>
            <a:r>
              <a:rPr lang="en-FI" sz="800"/>
              <a:t>, Niemi et al. 2020-2021</a:t>
            </a:r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66415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8D5A197-740F-4986-8D7D-4E1F35241F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005487"/>
              </p:ext>
            </p:extLst>
          </p:nvPr>
        </p:nvGraphicFramePr>
        <p:xfrm>
          <a:off x="156949" y="122831"/>
          <a:ext cx="8598089" cy="4312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Graphic 1" descr="Maple Leaf with solid fill">
            <a:extLst>
              <a:ext uri="{FF2B5EF4-FFF2-40B4-BE49-F238E27FC236}">
                <a16:creationId xmlns:a16="http://schemas.microsoft.com/office/drawing/2014/main" id="{12B133CC-E7A4-4273-9273-75AE2FEDAD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311512" y="3758499"/>
            <a:ext cx="198941" cy="198941"/>
          </a:xfrm>
          <a:prstGeom prst="rect">
            <a:avLst/>
          </a:prstGeom>
        </p:spPr>
      </p:pic>
      <p:pic>
        <p:nvPicPr>
          <p:cNvPr id="4" name="Graphic 2" descr="Snowflake outline">
            <a:extLst>
              <a:ext uri="{FF2B5EF4-FFF2-40B4-BE49-F238E27FC236}">
                <a16:creationId xmlns:a16="http://schemas.microsoft.com/office/drawing/2014/main" id="{1EC5F799-7A2B-4C4A-B5D2-0852102A85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237791" y="3381065"/>
            <a:ext cx="295724" cy="295724"/>
          </a:xfrm>
          <a:prstGeom prst="rect">
            <a:avLst/>
          </a:prstGeom>
        </p:spPr>
      </p:pic>
      <p:pic>
        <p:nvPicPr>
          <p:cNvPr id="6" name="Graphic 5" descr="Bus with solid fill">
            <a:extLst>
              <a:ext uri="{FF2B5EF4-FFF2-40B4-BE49-F238E27FC236}">
                <a16:creationId xmlns:a16="http://schemas.microsoft.com/office/drawing/2014/main" id="{A3FF3A9D-AEBC-4AEF-89B3-C4CBFC0494D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5677" y="3422196"/>
            <a:ext cx="270189" cy="270189"/>
          </a:xfrm>
          <a:prstGeom prst="rect">
            <a:avLst/>
          </a:prstGeom>
        </p:spPr>
      </p:pic>
      <p:pic>
        <p:nvPicPr>
          <p:cNvPr id="7" name="Graphic 6" descr="Car with solid fill">
            <a:extLst>
              <a:ext uri="{FF2B5EF4-FFF2-40B4-BE49-F238E27FC236}">
                <a16:creationId xmlns:a16="http://schemas.microsoft.com/office/drawing/2014/main" id="{6DBF3AF7-73BD-470E-94B8-AE5A1B91DCB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8340" y="3610637"/>
            <a:ext cx="295724" cy="295724"/>
          </a:xfrm>
          <a:prstGeom prst="rect">
            <a:avLst/>
          </a:prstGeom>
        </p:spPr>
      </p:pic>
      <p:sp>
        <p:nvSpPr>
          <p:cNvPr id="8" name="TextBox 14">
            <a:extLst>
              <a:ext uri="{FF2B5EF4-FFF2-40B4-BE49-F238E27FC236}">
                <a16:creationId xmlns:a16="http://schemas.microsoft.com/office/drawing/2014/main" id="{FFDD51C8-ED36-4B35-A06A-AAD3E475157A}"/>
              </a:ext>
            </a:extLst>
          </p:cNvPr>
          <p:cNvSpPr txBox="1"/>
          <p:nvPr/>
        </p:nvSpPr>
        <p:spPr>
          <a:xfrm>
            <a:off x="392304" y="4619295"/>
            <a:ext cx="282801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FI" sz="800"/>
              <a:t>Fiksusti </a:t>
            </a:r>
            <a:r>
              <a:rPr lang="en-FI" sz="800" err="1"/>
              <a:t>kouluun</a:t>
            </a:r>
            <a:r>
              <a:rPr lang="en-FI" sz="800"/>
              <a:t> </a:t>
            </a:r>
            <a:r>
              <a:rPr lang="en-FI" sz="800" err="1"/>
              <a:t>kulkutapaselvitys</a:t>
            </a:r>
            <a:r>
              <a:rPr lang="en-FI" sz="800"/>
              <a:t>, Niemi et al. 2020-2021</a:t>
            </a:r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95756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02BA9-60A8-459E-8689-A88CA0C8F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EDE1-18FB-0140-AC43-60B5F3BE0182}" type="slidenum">
              <a:rPr lang="en-FI" smtClean="0"/>
              <a:t>8</a:t>
            </a:fld>
            <a:endParaRPr lang="en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59086EE-BE17-4403-A648-3677AA2BBD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512380"/>
              </p:ext>
            </p:extLst>
          </p:nvPr>
        </p:nvGraphicFramePr>
        <p:xfrm>
          <a:off x="907420" y="127260"/>
          <a:ext cx="7168616" cy="4584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4">
            <a:extLst>
              <a:ext uri="{FF2B5EF4-FFF2-40B4-BE49-F238E27FC236}">
                <a16:creationId xmlns:a16="http://schemas.microsoft.com/office/drawing/2014/main" id="{D163839D-5056-4E50-BE68-4F6BFE50B881}"/>
              </a:ext>
            </a:extLst>
          </p:cNvPr>
          <p:cNvSpPr txBox="1"/>
          <p:nvPr/>
        </p:nvSpPr>
        <p:spPr>
          <a:xfrm>
            <a:off x="392304" y="4619295"/>
            <a:ext cx="282801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FI" sz="800"/>
              <a:t>Fiksusti </a:t>
            </a:r>
            <a:r>
              <a:rPr lang="en-FI" sz="800" err="1"/>
              <a:t>kouluun</a:t>
            </a:r>
            <a:r>
              <a:rPr lang="en-FI" sz="800"/>
              <a:t> </a:t>
            </a:r>
            <a:r>
              <a:rPr lang="en-FI" sz="800" err="1"/>
              <a:t>kulkutapaselvitys</a:t>
            </a:r>
            <a:r>
              <a:rPr lang="en-FI" sz="800"/>
              <a:t>, Niemi et al. 2020-2021</a:t>
            </a:r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015380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9C25-1364-4CF3-8B88-01CF307E5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err="1"/>
              <a:t>Koulumatkan</a:t>
            </a:r>
            <a:r>
              <a:rPr lang="en-FI"/>
              <a:t> </a:t>
            </a:r>
            <a:r>
              <a:rPr lang="en-FI" err="1"/>
              <a:t>kulkutavalla</a:t>
            </a:r>
            <a:r>
              <a:rPr lang="en-FI"/>
              <a:t> on </a:t>
            </a:r>
            <a:r>
              <a:rPr lang="en-FI" err="1"/>
              <a:t>merkitystä</a:t>
            </a:r>
            <a:r>
              <a:rPr lang="en-FI"/>
              <a:t> </a:t>
            </a:r>
            <a:r>
              <a:rPr lang="en-FI" err="1"/>
              <a:t>fyysiseen</a:t>
            </a:r>
            <a:r>
              <a:rPr lang="en-FI"/>
              <a:t> </a:t>
            </a:r>
            <a:r>
              <a:rPr lang="en-FI" err="1"/>
              <a:t>aktiivisuuteen</a:t>
            </a:r>
            <a:r>
              <a:rPr lang="en-FI"/>
              <a:t> </a:t>
            </a:r>
            <a:r>
              <a:rPr lang="en-FI" err="1"/>
              <a:t>myöhemmällä</a:t>
            </a:r>
            <a:r>
              <a:rPr lang="en-FI"/>
              <a:t> </a:t>
            </a:r>
            <a:r>
              <a:rPr lang="en-FI" err="1"/>
              <a:t>iällä</a:t>
            </a:r>
            <a:endParaRPr lang="fi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7ACC83-FB2C-4EB3-A3B2-3F9F8772E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957" y="1369219"/>
            <a:ext cx="4782644" cy="298059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FI" err="1"/>
              <a:t>Koulumatkojen</a:t>
            </a:r>
            <a:r>
              <a:rPr lang="en-FI"/>
              <a:t> </a:t>
            </a:r>
            <a:r>
              <a:rPr lang="en-FI" err="1"/>
              <a:t>kävelyllä</a:t>
            </a:r>
            <a:r>
              <a:rPr lang="en-FI"/>
              <a:t> ja </a:t>
            </a:r>
            <a:r>
              <a:rPr lang="en-FI" err="1"/>
              <a:t>pyöräilyllä</a:t>
            </a:r>
            <a:r>
              <a:rPr lang="en-FI"/>
              <a:t> on </a:t>
            </a:r>
            <a:r>
              <a:rPr lang="en-FI" err="1"/>
              <a:t>välitön</a:t>
            </a:r>
            <a:r>
              <a:rPr lang="en-FI"/>
              <a:t> </a:t>
            </a:r>
            <a:r>
              <a:rPr lang="en-FI" err="1"/>
              <a:t>positiivinen</a:t>
            </a:r>
            <a:r>
              <a:rPr lang="en-FI"/>
              <a:t> </a:t>
            </a:r>
            <a:r>
              <a:rPr lang="en-FI" err="1"/>
              <a:t>vaikutus</a:t>
            </a:r>
            <a:r>
              <a:rPr lang="en-FI"/>
              <a:t> </a:t>
            </a:r>
            <a:r>
              <a:rPr lang="en-FI" err="1"/>
              <a:t>lasten</a:t>
            </a:r>
            <a:r>
              <a:rPr lang="en-FI"/>
              <a:t> ja </a:t>
            </a:r>
            <a:r>
              <a:rPr lang="en-FI" err="1"/>
              <a:t>nuorten</a:t>
            </a:r>
            <a:r>
              <a:rPr lang="en-FI"/>
              <a:t> </a:t>
            </a:r>
            <a:r>
              <a:rPr lang="en-FI" err="1"/>
              <a:t>terveyteen</a:t>
            </a:r>
            <a:endParaRPr lang="en-FI"/>
          </a:p>
          <a:p>
            <a:r>
              <a:rPr lang="en-FI"/>
              <a:t>Sen </a:t>
            </a:r>
            <a:r>
              <a:rPr lang="en-FI" err="1"/>
              <a:t>lisäksi</a:t>
            </a:r>
            <a:r>
              <a:rPr lang="en-FI"/>
              <a:t> k</a:t>
            </a:r>
            <a:r>
              <a:rPr lang="fi-FI" err="1"/>
              <a:t>oulumatkojen</a:t>
            </a:r>
            <a:r>
              <a:rPr lang="fi-FI"/>
              <a:t> kävely ja pyöräily lapsuudessa ja nuoruudessa ennustavat fyysisesti aktiivista elämäntapaa myöhemmin elämässä.</a:t>
            </a:r>
            <a:r>
              <a:rPr lang="en-FI"/>
              <a:t>*</a:t>
            </a:r>
          </a:p>
          <a:p>
            <a:br>
              <a:rPr lang="en-FI"/>
            </a:br>
            <a:br>
              <a:rPr lang="en-FI"/>
            </a:br>
            <a:br>
              <a:rPr lang="en-FI"/>
            </a:br>
            <a:br>
              <a:rPr lang="en-FI"/>
            </a:br>
            <a:br>
              <a:rPr lang="en-FI"/>
            </a:br>
            <a:br>
              <a:rPr lang="en-FI"/>
            </a:br>
            <a:r>
              <a:rPr lang="en-FI" sz="1100"/>
              <a:t>*</a:t>
            </a:r>
            <a:r>
              <a:rPr lang="en-FI" sz="1100" err="1"/>
              <a:t>Yang</a:t>
            </a:r>
            <a:r>
              <a:rPr lang="en-FI" sz="1100"/>
              <a:t> </a:t>
            </a:r>
            <a:r>
              <a:rPr lang="en-FI" sz="1100" err="1"/>
              <a:t>Xialoin</a:t>
            </a:r>
            <a:r>
              <a:rPr lang="en-FI" sz="1100"/>
              <a:t> et al. (2013) </a:t>
            </a:r>
            <a:r>
              <a:rPr lang="en-US" sz="1100" i="1"/>
              <a:t>Active commuting from youth to adulthood and as a predictor of physical activity in early midlife: The Young Finns Study</a:t>
            </a:r>
            <a:br>
              <a:rPr lang="en-FI" sz="1100" i="1"/>
            </a:br>
            <a:r>
              <a:rPr lang="fi-FI" sz="1100" i="1"/>
              <a:t>LASERI – Lasten sepelvaltimotaudin riskitekijät -tutkimus</a:t>
            </a:r>
            <a:r>
              <a:rPr lang="en-FI" sz="1100" i="1"/>
              <a:t>, 27 vuoden seurantatutkimus</a:t>
            </a:r>
            <a:endParaRPr lang="fi-FI" sz="1100" i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CB23-BC1D-4F45-B024-CF9272B5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EDE1-18FB-0140-AC43-60B5F3BE0182}" type="slidenum">
              <a:rPr lang="en-FI" smtClean="0"/>
              <a:t>9</a:t>
            </a:fld>
            <a:endParaRPr lang="en-FI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01494B5-D0B2-4FAF-B7E3-BDF3E28085C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30714" cy="5143500"/>
          </a:xfrm>
        </p:spPr>
      </p:pic>
    </p:spTree>
    <p:extLst>
      <p:ext uri="{BB962C8B-B14F-4D97-AF65-F5344CB8AC3E}">
        <p14:creationId xmlns:p14="http://schemas.microsoft.com/office/powerpoint/2010/main" val="499720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iksusti_kouluun">
      <a:dk1>
        <a:srgbClr val="000000"/>
      </a:dk1>
      <a:lt1>
        <a:srgbClr val="FFFFFF"/>
      </a:lt1>
      <a:dk2>
        <a:srgbClr val="4BB033"/>
      </a:dk2>
      <a:lt2>
        <a:srgbClr val="E6E6E6"/>
      </a:lt2>
      <a:accent1>
        <a:srgbClr val="4BB033"/>
      </a:accent1>
      <a:accent2>
        <a:srgbClr val="30B2EA"/>
      </a:accent2>
      <a:accent3>
        <a:srgbClr val="4D4D4D"/>
      </a:accent3>
      <a:accent4>
        <a:srgbClr val="939393"/>
      </a:accent4>
      <a:accent5>
        <a:srgbClr val="C8C8C8"/>
      </a:accent5>
      <a:accent6>
        <a:srgbClr val="E6E6E6"/>
      </a:accent6>
      <a:hlink>
        <a:srgbClr val="30B2EA"/>
      </a:hlink>
      <a:folHlink>
        <a:srgbClr val="CC6D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90190DC74C184080327F77FBFE04D6" ma:contentTypeVersion="10" ma:contentTypeDescription="Luo uusi asiakirja." ma:contentTypeScope="" ma:versionID="df15873cb9e1cad373975d400834d348">
  <xsd:schema xmlns:xsd="http://www.w3.org/2001/XMLSchema" xmlns:xs="http://www.w3.org/2001/XMLSchema" xmlns:p="http://schemas.microsoft.com/office/2006/metadata/properties" xmlns:ns2="ca65245f-061f-4ab0-a87c-ec347c481f10" targetNamespace="http://schemas.microsoft.com/office/2006/metadata/properties" ma:root="true" ma:fieldsID="058ad9e74678639ac17dfc3f13f9af52" ns2:_="">
    <xsd:import namespace="ca65245f-061f-4ab0-a87c-ec347c481f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5245f-061f-4ab0-a87c-ec347c481f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9094F9-091B-4410-8BA1-76EFD43289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E5ABF5-6312-4BB7-A893-F73BB751EEDD}">
  <ds:schemaRefs>
    <ds:schemaRef ds:uri="ca65245f-061f-4ab0-a87c-ec347c481f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3CB2CF1-3E01-4464-90C4-2562D20ADDE9}">
  <ds:schemaRefs>
    <ds:schemaRef ds:uri="http://schemas.microsoft.com/office/2006/documentManagement/types"/>
    <ds:schemaRef ds:uri="http://schemas.microsoft.com/office/2006/metadata/properties"/>
    <ds:schemaRef ds:uri="ca65245f-061f-4ab0-a87c-ec347c481f1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1178</Words>
  <Application>Microsoft Office PowerPoint</Application>
  <PresentationFormat>Näytössä katseltava esitys (16:9)</PresentationFormat>
  <Paragraphs>137</Paragraphs>
  <Slides>20</Slides>
  <Notes>20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5" baseType="lpstr">
      <vt:lpstr>Arial</vt:lpstr>
      <vt:lpstr>Calibri</vt:lpstr>
      <vt:lpstr>Rubik</vt:lpstr>
      <vt:lpstr>sofia-pro</vt:lpstr>
      <vt:lpstr>Office Theme</vt:lpstr>
      <vt:lpstr>Aktiivinen ja kestävä koulumatka</vt:lpstr>
      <vt:lpstr>PowerPoint-esitys</vt:lpstr>
      <vt:lpstr>Aktiivisten koulumatkojen hyödyt</vt:lpstr>
      <vt:lpstr>PowerPoint-esitys</vt:lpstr>
      <vt:lpstr>PowerPoint-esitys</vt:lpstr>
      <vt:lpstr>PowerPoint-esitys</vt:lpstr>
      <vt:lpstr>PowerPoint-esitys</vt:lpstr>
      <vt:lpstr>PowerPoint-esitys</vt:lpstr>
      <vt:lpstr>Koulumatkan kulkutavalla on merkitystä fyysiseen aktiivisuuteen myöhemmällä iällä</vt:lpstr>
      <vt:lpstr>PowerPoint-esitys</vt:lpstr>
      <vt:lpstr>PowerPoint-esitys</vt:lpstr>
      <vt:lpstr>PowerPoint-esitys</vt:lpstr>
      <vt:lpstr>Kolmen kilometrin edestakainen koulumatka </vt:lpstr>
      <vt:lpstr>Liikunta ja oppiminen koulumatkakontekstissa</vt:lpstr>
      <vt:lpstr>Aktiiviset pysäkkimatkat</vt:lpstr>
      <vt:lpstr>PowerPoint-esitys</vt:lpstr>
      <vt:lpstr>Vanhemmilla suuri rooli</vt:lpstr>
      <vt:lpstr>Rauhoitetaan koulun lähialue autoista</vt:lpstr>
      <vt:lpstr>Koulumatkojen olosuhdekartoitukset </vt:lpstr>
      <vt:lpstr>Lisätietoja aktiivisesta ja kestävästä koulumatkasta www.fiksustikouluun.fi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Fiksusti kouluun, vanhemmille</dc:title>
  <dc:creator>Hello</dc:creator>
  <cp:lastModifiedBy>Hanna Vehviläinen</cp:lastModifiedBy>
  <cp:revision>5</cp:revision>
  <dcterms:created xsi:type="dcterms:W3CDTF">2020-04-23T09:04:49Z</dcterms:created>
  <dcterms:modified xsi:type="dcterms:W3CDTF">2021-09-07T07:09:39Z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0x010100BF90190DC74C184080327F77FBFE04D6</vt:lpwstr>
  </property>
</Properties>
</file>